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7" r:id="rId2"/>
    <p:sldId id="258" r:id="rId3"/>
    <p:sldId id="259" r:id="rId4"/>
    <p:sldId id="260" r:id="rId5"/>
    <p:sldId id="273" r:id="rId6"/>
    <p:sldId id="274" r:id="rId7"/>
    <p:sldId id="272" r:id="rId8"/>
    <p:sldId id="278" r:id="rId9"/>
    <p:sldId id="262" r:id="rId10"/>
    <p:sldId id="263" r:id="rId11"/>
    <p:sldId id="288" r:id="rId12"/>
    <p:sldId id="264" r:id="rId13"/>
    <p:sldId id="276" r:id="rId14"/>
    <p:sldId id="267" r:id="rId15"/>
    <p:sldId id="291" r:id="rId16"/>
    <p:sldId id="268" r:id="rId17"/>
    <p:sldId id="290" r:id="rId18"/>
    <p:sldId id="286" r:id="rId19"/>
    <p:sldId id="27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0" d="100"/>
          <a:sy n="110" d="100"/>
        </p:scale>
        <p:origin x="63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pPr/>
              <a:t>3/11/2026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3/11/2026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19162D-F711-4CC7-B91B-0694D7B0ACDA}" type="datetimeFigureOut">
              <a:rPr lang="en-US" smtClean="0"/>
              <a:pPr/>
              <a:t>3/11/2026</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FC7C976-39C6-4B7A-8686-B8518BB5F5AF}" type="slidenum">
              <a:rPr lang="en-US" smtClean="0"/>
              <a:pPr/>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19162D-F711-4CC7-B91B-0694D7B0ACDA}" type="datetimeFigureOut">
              <a:rPr lang="en-US" smtClean="0"/>
              <a:pPr/>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7C976-39C6-4B7A-8686-B8518BB5F5AF}" type="slidenum">
              <a:rPr lang="en-US" smtClean="0"/>
              <a:pPr/>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19162D-F711-4CC7-B91B-0694D7B0ACDA}" type="datetimeFigureOut">
              <a:rPr lang="en-US" smtClean="0"/>
              <a:pPr/>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7C976-39C6-4B7A-8686-B8518BB5F5AF}" type="slidenum">
              <a:rPr lang="en-US" smtClean="0"/>
              <a:pPr/>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19162D-F711-4CC7-B91B-0694D7B0ACDA}" type="datetimeFigureOut">
              <a:rPr lang="en-US" smtClean="0"/>
              <a:pPr/>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7C976-39C6-4B7A-8686-B8518BB5F5AF}" type="slidenum">
              <a:rPr lang="en-US" smtClean="0"/>
              <a:pPr/>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19162D-F711-4CC7-B91B-0694D7B0ACDA}" type="datetimeFigureOut">
              <a:rPr lang="en-US" smtClean="0"/>
              <a:pPr/>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7C976-39C6-4B7A-8686-B8518BB5F5AF}" type="slidenum">
              <a:rPr lang="en-US" smtClean="0"/>
              <a:pPr/>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19162D-F711-4CC7-B91B-0694D7B0ACDA}" type="datetimeFigureOut">
              <a:rPr lang="en-US" smtClean="0"/>
              <a:pPr/>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C7C976-39C6-4B7A-8686-B8518BB5F5AF}" type="slidenum">
              <a:rPr lang="en-US" smtClean="0"/>
              <a:pPr/>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19162D-F711-4CC7-B91B-0694D7B0ACDA}" type="datetimeFigureOut">
              <a:rPr lang="en-US" smtClean="0"/>
              <a:pPr/>
              <a:t>3/11/2026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C7C976-39C6-4B7A-8686-B8518BB5F5AF}" type="slidenum">
              <a:rPr lang="en-US" smtClean="0"/>
              <a:pPr/>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19162D-F711-4CC7-B91B-0694D7B0ACDA}" type="datetimeFigureOut">
              <a:rPr lang="en-US" smtClean="0"/>
              <a:pPr/>
              <a:t>3/11/2026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C7C976-39C6-4B7A-8686-B8518BB5F5AF}" type="slidenum">
              <a:rPr lang="en-US" smtClean="0"/>
              <a:pPr/>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9162D-F711-4CC7-B91B-0694D7B0ACDA}" type="datetimeFigureOut">
              <a:rPr lang="en-US" smtClean="0"/>
              <a:pPr/>
              <a:t>3/11/2026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C7C976-39C6-4B7A-8686-B8518BB5F5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19162D-F711-4CC7-B91B-0694D7B0ACDA}" type="datetimeFigureOut">
              <a:rPr lang="en-US" smtClean="0"/>
              <a:pPr/>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C7C976-39C6-4B7A-8686-B8518BB5F5AF}" type="slidenum">
              <a:rPr lang="en-US" smtClean="0"/>
              <a:pPr/>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B19162D-F711-4CC7-B91B-0694D7B0ACDA}" type="datetimeFigureOut">
              <a:rPr lang="en-US" smtClean="0"/>
              <a:pPr/>
              <a:t>3/11/2026</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FC7C976-39C6-4B7A-8686-B8518BB5F5AF}" type="slidenum">
              <a:rPr lang="en-US" smtClean="0"/>
              <a:pPr/>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t="1538" b="-1538"/>
          <a:stretch>
            <a:fillRect/>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B19162D-F711-4CC7-B91B-0694D7B0ACDA}" type="datetimeFigureOut">
              <a:rPr lang="en-US" smtClean="0"/>
              <a:pPr/>
              <a:t>3/11/2026</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FC7C976-39C6-4B7A-8686-B8518BB5F5AF}" type="slidenum">
              <a:rPr lang="en-US" smtClean="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ericsontpa.com/OnlineIntimation.aspx" TargetMode="External"/><Relationship Id="rId2" Type="http://schemas.openxmlformats.org/officeDocument/2006/relationships/hyperlink" Target="mailto:intimation@ericsontpa.com"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3" name="Rectangle 132"/>
          <p:cNvSpPr>
            <a:spLocks noGrp="1" noRot="1" noChangeAspect="1" noMove="1" noResize="1" noEditPoints="1" noAdjustHandles="1" noChangeArrowheads="1" noChangeShapeType="1" noTextEdit="1"/>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5" name="Picture 134"/>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38" b="-1538"/>
          <a:stretch>
            <a:fillRect/>
          </a:stretch>
        </p:blipFill>
        <p:spPr bwMode="black">
          <a:xfrm>
            <a:off x="0" y="6126480"/>
            <a:ext cx="12192000" cy="742950"/>
          </a:xfrm>
          <a:prstGeom prst="rect">
            <a:avLst/>
          </a:prstGeom>
        </p:spPr>
      </p:pic>
      <p:cxnSp>
        <p:nvCxnSpPr>
          <p:cNvPr id="137" name="Straight Connector 136"/>
          <p:cNvCxnSpPr>
            <a:cxnSpLocks noGrp="1" noRot="1" noChangeAspect="1" noMove="1" noResize="1" noEditPoints="1" noAdjustHandles="1" noChangeArrowheads="1" noChangeShapeType="1"/>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cxnSpLocks noGrp="1" noRot="1" noChangeAspect="1" noMove="1" noResize="1" noEditPoints="1" noAdjustHandles="1" noChangeArrowheads="1" noChangeShapeType="1"/>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41" name="Rectangle 140"/>
          <p:cNvSpPr>
            <a:spLocks noGrp="1" noRot="1" noChangeAspect="1" noMove="1" noResize="1" noEditPoints="1" noAdjustHandles="1" noChangeArrowheads="1" noChangeShapeType="1" noTextEdit="1"/>
          </p:cNvSpPr>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7" name="Picture 2"/>
          <p:cNvPicPr/>
          <p:nvPr/>
        </p:nvPicPr>
        <p:blipFill rotWithShape="1">
          <a:blip r:embed="rId3" cstate="print">
            <a:alphaModFix amt="50000"/>
            <a:duotone>
              <a:schemeClr val="bg2">
                <a:shade val="45000"/>
                <a:satMod val="135000"/>
              </a:schemeClr>
              <a:prstClr val="white"/>
            </a:duotone>
          </a:blip>
          <a:srcRect t="18999" r="-1" b="5998"/>
          <a:stretch>
            <a:fillRect/>
          </a:stretch>
        </p:blipFill>
        <p:spPr>
          <a:xfrm>
            <a:off x="305" y="8636"/>
            <a:ext cx="12191695" cy="6857990"/>
          </a:xfrm>
          <a:prstGeom prst="rect">
            <a:avLst/>
          </a:prstGeom>
        </p:spPr>
      </p:pic>
      <p:sp>
        <p:nvSpPr>
          <p:cNvPr id="143" name="Rectangle 142"/>
          <p:cNvSpPr>
            <a:spLocks noGrp="1" noRot="1" noChangeAspect="1" noMove="1" noResize="1" noEditPoints="1" noAdjustHandles="1" noChangeArrowheads="1" noChangeShapeType="1" noTextEdit="1"/>
          </p:cNvSpPr>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ustomShape 1"/>
          <p:cNvSpPr/>
          <p:nvPr/>
        </p:nvSpPr>
        <p:spPr>
          <a:xfrm>
            <a:off x="2417779" y="802298"/>
            <a:ext cx="8637073" cy="2541431"/>
          </a:xfrm>
          <a:prstGeom prst="rect">
            <a:avLst/>
          </a:prstGeom>
        </p:spPr>
        <p:style>
          <a:lnRef idx="0">
            <a:scrgbClr r="0" g="0" b="0"/>
          </a:lnRef>
          <a:fillRef idx="0">
            <a:scrgbClr r="0" g="0" b="0"/>
          </a:fillRef>
          <a:effectRef idx="0">
            <a:scrgbClr r="0" g="0" b="0"/>
          </a:effectRef>
          <a:fontRef idx="minor"/>
        </p:style>
        <p:txBody>
          <a:bodyPr vert="horz" lIns="91440" tIns="45720" rIns="91440" bIns="0" rtlCol="0" anchor="b">
            <a:normAutofit/>
          </a:bodyPr>
          <a:lstStyle/>
          <a:p>
            <a:pPr defTabSz="914400">
              <a:lnSpc>
                <a:spcPct val="90000"/>
              </a:lnSpc>
              <a:spcBef>
                <a:spcPct val="0"/>
              </a:spcBef>
              <a:spcAft>
                <a:spcPts val="600"/>
              </a:spcAft>
            </a:pPr>
            <a:r>
              <a:rPr lang="en-US" sz="6600" cap="all" spc="-1" dirty="0">
                <a:uFill>
                  <a:solidFill>
                    <a:srgbClr val="FFFFFF"/>
                  </a:solidFill>
                </a:uFill>
                <a:latin typeface="+mj-lt"/>
                <a:ea typeface="+mj-ea"/>
                <a:cs typeface="+mj-cs"/>
              </a:rPr>
              <a:t>Policy</a:t>
            </a:r>
            <a:r>
              <a:rPr lang="en-US" sz="6600" strike="noStrike" cap="all" spc="-1" dirty="0">
                <a:uFill>
                  <a:solidFill>
                    <a:srgbClr val="FFFFFF"/>
                  </a:solidFill>
                </a:uFill>
                <a:latin typeface="+mj-lt"/>
                <a:ea typeface="+mj-ea"/>
                <a:cs typeface="+mj-cs"/>
              </a:rPr>
              <a:t> Benefits Manual</a:t>
            </a:r>
          </a:p>
        </p:txBody>
      </p:sp>
      <p:cxnSp>
        <p:nvCxnSpPr>
          <p:cNvPr id="145" name="Straight Connector 144"/>
          <p:cNvCxnSpPr>
            <a:cxnSpLocks noGrp="1" noRot="1" noChangeAspect="1" noMove="1" noResize="1" noEditPoints="1" noAdjustHandles="1" noChangeArrowheads="1" noChangeShapeType="1"/>
          </p:cNvCxnSpPr>
          <p:nvPr/>
        </p:nvCxnSpPr>
        <p:spPr>
          <a:xfrm>
            <a:off x="2417780" y="3528543"/>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47" name="Picture 146"/>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38" b="-1538"/>
          <a:stretch>
            <a:fillRect/>
          </a:stretch>
        </p:blipFill>
        <p:spPr bwMode="black">
          <a:xfrm>
            <a:off x="0" y="6126480"/>
            <a:ext cx="12192000" cy="742950"/>
          </a:xfrm>
          <a:prstGeom prst="rect">
            <a:avLst/>
          </a:prstGeom>
        </p:spPr>
      </p:pic>
      <p:cxnSp>
        <p:nvCxnSpPr>
          <p:cNvPr id="149" name="Straight Connector 148"/>
          <p:cNvCxnSpPr>
            <a:cxnSpLocks noGrp="1" noRot="1" noChangeAspect="1" noMove="1" noResize="1" noEditPoints="1" noAdjustHandles="1" noChangeArrowheads="1" noChangeShapeType="1"/>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26" name="Picture 2" descr="C:\Users\Sindhu\Desktop\logo.png"/>
          <p:cNvPicPr>
            <a:picLocks noChangeAspect="1" noChangeArrowheads="1"/>
          </p:cNvPicPr>
          <p:nvPr/>
        </p:nvPicPr>
        <p:blipFill>
          <a:blip r:embed="rId4" cstate="print"/>
          <a:srcRect/>
          <a:stretch>
            <a:fillRect/>
          </a:stretch>
        </p:blipFill>
        <p:spPr bwMode="auto">
          <a:xfrm>
            <a:off x="0" y="6100354"/>
            <a:ext cx="2534195" cy="75764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ustomShape 1"/>
          <p:cNvSpPr/>
          <p:nvPr/>
        </p:nvSpPr>
        <p:spPr>
          <a:xfrm>
            <a:off x="157112" y="4577252"/>
            <a:ext cx="3947420" cy="148592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fontScale="92500" lnSpcReduction="10000"/>
          </a:bodyPr>
          <a:lstStyle/>
          <a:p>
            <a:pPr>
              <a:lnSpc>
                <a:spcPct val="90000"/>
              </a:lnSpc>
              <a:spcBef>
                <a:spcPct val="0"/>
              </a:spcBef>
              <a:spcAft>
                <a:spcPts val="600"/>
              </a:spcAft>
            </a:pPr>
            <a:r>
              <a:rPr lang="en-US" sz="4000" b="1" strike="noStrike" kern="1200" spc="-1" dirty="0">
                <a:solidFill>
                  <a:schemeClr val="tx1"/>
                </a:solidFill>
                <a:uFill>
                  <a:solidFill>
                    <a:srgbClr val="FFFFFF"/>
                  </a:solidFill>
                </a:uFill>
                <a:latin typeface="+mj-lt"/>
                <a:ea typeface="+mj-ea"/>
                <a:cs typeface="+mj-cs"/>
              </a:rPr>
              <a:t>Illustration of Proportionate clause</a:t>
            </a:r>
            <a:endParaRPr lang="en-US" sz="4000" strike="noStrike" kern="1200" spc="-1" dirty="0">
              <a:solidFill>
                <a:schemeClr val="tx1"/>
              </a:solidFill>
              <a:uFill>
                <a:solidFill>
                  <a:srgbClr val="FFFFFF"/>
                </a:solidFill>
              </a:uFill>
              <a:latin typeface="+mj-lt"/>
              <a:ea typeface="+mj-ea"/>
              <a:cs typeface="+mj-cs"/>
            </a:endParaRPr>
          </a:p>
        </p:txBody>
      </p:sp>
      <p:sp>
        <p:nvSpPr>
          <p:cNvPr id="151" name="CustomShape 2"/>
          <p:cNvSpPr/>
          <p:nvPr/>
        </p:nvSpPr>
        <p:spPr>
          <a:xfrm>
            <a:off x="4276422" y="4508528"/>
            <a:ext cx="7358987" cy="1666984"/>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marL="285750" indent="-228600">
              <a:lnSpc>
                <a:spcPct val="90000"/>
              </a:lnSpc>
              <a:spcAft>
                <a:spcPts val="600"/>
              </a:spcAft>
              <a:buClr>
                <a:srgbClr val="1287C3"/>
              </a:buClr>
              <a:buSzPct val="145000"/>
              <a:buFont typeface="Arial" panose="020B0604020202020204" pitchFamily="34" charset="0"/>
              <a:buChar char="•"/>
            </a:pPr>
            <a:r>
              <a:rPr lang="en-US" sz="1200" strike="noStrike" spc="-1" dirty="0">
                <a:uFill>
                  <a:solidFill>
                    <a:srgbClr val="FFFFFF"/>
                  </a:solidFill>
                </a:uFill>
              </a:rPr>
              <a:t>If any member opts for an higher category of room beyond his / her defined limits, then all the proportionate expenses which are associated with the room rent will be adjusted.</a:t>
            </a:r>
          </a:p>
          <a:p>
            <a:pPr marL="285750" indent="-228600">
              <a:lnSpc>
                <a:spcPct val="90000"/>
              </a:lnSpc>
              <a:spcAft>
                <a:spcPts val="600"/>
              </a:spcAft>
              <a:buClr>
                <a:srgbClr val="1287C3"/>
              </a:buClr>
              <a:buSzPct val="145000"/>
              <a:buFont typeface="Arial" panose="020B0604020202020204" pitchFamily="34" charset="0"/>
              <a:buChar char="•"/>
            </a:pPr>
            <a:r>
              <a:rPr lang="en-US" sz="1200" strike="noStrike" spc="-1" dirty="0">
                <a:uFill>
                  <a:solidFill>
                    <a:srgbClr val="FFFFFF"/>
                  </a:solidFill>
                </a:uFill>
              </a:rPr>
              <a:t>Expenses which would get adjusted would be Doctor charges, nursing fees, professional / surgeon charges, assistant surgeon charges, anesthetist charges, lab charges, OT charges, </a:t>
            </a:r>
            <a:r>
              <a:rPr lang="en-US" sz="1200" strike="noStrike" spc="-1" dirty="0" err="1">
                <a:uFill>
                  <a:solidFill>
                    <a:srgbClr val="FFFFFF"/>
                  </a:solidFill>
                </a:uFill>
              </a:rPr>
              <a:t>etc</a:t>
            </a:r>
            <a:r>
              <a:rPr lang="en-US" sz="1200" strike="noStrike" spc="-1" dirty="0">
                <a:uFill>
                  <a:solidFill>
                    <a:srgbClr val="FFFFFF"/>
                  </a:solidFill>
                </a:uFill>
              </a:rPr>
              <a:t>……</a:t>
            </a:r>
          </a:p>
          <a:p>
            <a:pPr marL="285750" indent="-228600">
              <a:lnSpc>
                <a:spcPct val="90000"/>
              </a:lnSpc>
              <a:spcAft>
                <a:spcPts val="600"/>
              </a:spcAft>
              <a:buClr>
                <a:srgbClr val="1287C3"/>
              </a:buClr>
              <a:buSzPct val="145000"/>
              <a:buFont typeface="Arial" panose="020B0604020202020204" pitchFamily="34" charset="0"/>
              <a:buChar char="•"/>
            </a:pPr>
            <a:r>
              <a:rPr lang="en-US" sz="1200" strike="noStrike" spc="-1" dirty="0">
                <a:uFill>
                  <a:solidFill>
                    <a:srgbClr val="FFFFFF"/>
                  </a:solidFill>
                </a:uFill>
              </a:rPr>
              <a:t>Except pharmacy / medicines costs all other charges will be adjusted as per room rent category.</a:t>
            </a:r>
          </a:p>
          <a:p>
            <a:pPr marL="285750" indent="-228600">
              <a:lnSpc>
                <a:spcPct val="90000"/>
              </a:lnSpc>
              <a:spcAft>
                <a:spcPts val="600"/>
              </a:spcAft>
              <a:buClr>
                <a:srgbClr val="1287C3"/>
              </a:buClr>
              <a:buSzPct val="145000"/>
              <a:buFont typeface="Arial" panose="020B0604020202020204" pitchFamily="34" charset="0"/>
              <a:buChar char="•"/>
            </a:pPr>
            <a:r>
              <a:rPr lang="en-US" sz="1200" b="1" strike="noStrike" spc="-1" dirty="0">
                <a:uFill>
                  <a:solidFill>
                    <a:srgbClr val="FFFFFF"/>
                  </a:solidFill>
                </a:uFill>
              </a:rPr>
              <a:t>Please refer </a:t>
            </a:r>
            <a:r>
              <a:rPr lang="en-US" sz="1200" b="1" spc="-1" dirty="0">
                <a:uFill>
                  <a:solidFill>
                    <a:srgbClr val="FFFFFF"/>
                  </a:solidFill>
                </a:uFill>
              </a:rPr>
              <a:t>above</a:t>
            </a:r>
            <a:r>
              <a:rPr lang="en-US" sz="1200" b="1" strike="noStrike" spc="-1" dirty="0">
                <a:uFill>
                  <a:solidFill>
                    <a:srgbClr val="FFFFFF"/>
                  </a:solidFill>
                </a:uFill>
              </a:rPr>
              <a:t> illustration for understanding only, the concept of proportionate expenses on admissible treatment expenditure.</a:t>
            </a:r>
            <a:endParaRPr lang="en-US" sz="1200" strike="noStrike" spc="-1" dirty="0">
              <a:uFill>
                <a:solidFill>
                  <a:srgbClr val="FFFFFF"/>
                </a:solidFill>
              </a:uFill>
            </a:endParaRPr>
          </a:p>
        </p:txBody>
      </p:sp>
      <p:graphicFrame>
        <p:nvGraphicFramePr>
          <p:cNvPr id="152" name="Table 3"/>
          <p:cNvGraphicFramePr/>
          <p:nvPr/>
        </p:nvGraphicFramePr>
        <p:xfrm>
          <a:off x="509451" y="446863"/>
          <a:ext cx="10550878" cy="3917004"/>
        </p:xfrm>
        <a:graphic>
          <a:graphicData uri="http://schemas.openxmlformats.org/drawingml/2006/table">
            <a:tbl>
              <a:tblPr firstRow="1" bandRow="1">
                <a:tableStyleId>{8EC20E35-A176-4012-BC5E-935CFFF8708E}</a:tableStyleId>
              </a:tblPr>
              <a:tblGrid>
                <a:gridCol w="2687753">
                  <a:extLst>
                    <a:ext uri="{9D8B030D-6E8A-4147-A177-3AD203B41FA5}">
                      <a16:colId xmlns:a16="http://schemas.microsoft.com/office/drawing/2014/main" val="20000"/>
                    </a:ext>
                  </a:extLst>
                </a:gridCol>
                <a:gridCol w="1513758">
                  <a:extLst>
                    <a:ext uri="{9D8B030D-6E8A-4147-A177-3AD203B41FA5}">
                      <a16:colId xmlns:a16="http://schemas.microsoft.com/office/drawing/2014/main" val="20001"/>
                    </a:ext>
                  </a:extLst>
                </a:gridCol>
                <a:gridCol w="1089326">
                  <a:extLst>
                    <a:ext uri="{9D8B030D-6E8A-4147-A177-3AD203B41FA5}">
                      <a16:colId xmlns:a16="http://schemas.microsoft.com/office/drawing/2014/main" val="20002"/>
                    </a:ext>
                  </a:extLst>
                </a:gridCol>
                <a:gridCol w="2654955">
                  <a:extLst>
                    <a:ext uri="{9D8B030D-6E8A-4147-A177-3AD203B41FA5}">
                      <a16:colId xmlns:a16="http://schemas.microsoft.com/office/drawing/2014/main" val="20003"/>
                    </a:ext>
                  </a:extLst>
                </a:gridCol>
                <a:gridCol w="1513758">
                  <a:extLst>
                    <a:ext uri="{9D8B030D-6E8A-4147-A177-3AD203B41FA5}">
                      <a16:colId xmlns:a16="http://schemas.microsoft.com/office/drawing/2014/main" val="20004"/>
                    </a:ext>
                  </a:extLst>
                </a:gridCol>
                <a:gridCol w="1091328">
                  <a:extLst>
                    <a:ext uri="{9D8B030D-6E8A-4147-A177-3AD203B41FA5}">
                      <a16:colId xmlns:a16="http://schemas.microsoft.com/office/drawing/2014/main" val="20005"/>
                    </a:ext>
                  </a:extLst>
                </a:gridCol>
              </a:tblGrid>
              <a:tr h="392623">
                <a:tc>
                  <a:txBody>
                    <a:bodyPr/>
                    <a:lstStyle/>
                    <a:p>
                      <a:pPr algn="ctr">
                        <a:lnSpc>
                          <a:spcPct val="100000"/>
                        </a:lnSpc>
                      </a:pPr>
                      <a:r>
                        <a:rPr lang="en-US" sz="1300" b="1" strike="noStrike" spc="-1" dirty="0">
                          <a:solidFill>
                            <a:schemeClr val="bg1"/>
                          </a:solidFill>
                          <a:uFill>
                            <a:solidFill>
                              <a:srgbClr val="FFFFFF"/>
                            </a:solidFill>
                          </a:uFill>
                        </a:rPr>
                        <a:t>Employee A opted for room as per eligibility for X surgery</a:t>
                      </a:r>
                      <a:endParaRPr lang="en-US" sz="1300" strike="noStrike" spc="-1" dirty="0">
                        <a:solidFill>
                          <a:schemeClr val="bg1"/>
                        </a:solidFill>
                        <a:uFill>
                          <a:solidFill>
                            <a:srgbClr val="FFFFFF"/>
                          </a:solidFill>
                        </a:uFill>
                        <a:latin typeface="Arial" panose="020B0604020202020204"/>
                      </a:endParaRPr>
                    </a:p>
                  </a:txBody>
                  <a:tcPr marL="7443" marR="7443" marT="36354" marB="36354"/>
                </a:tc>
                <a:tc>
                  <a:txBody>
                    <a:bodyPr/>
                    <a:lstStyle/>
                    <a:p>
                      <a:pPr algn="ctr">
                        <a:lnSpc>
                          <a:spcPct val="100000"/>
                        </a:lnSpc>
                      </a:pPr>
                      <a:r>
                        <a:rPr lang="en-US" sz="1300" b="1" strike="noStrike" spc="-1" dirty="0">
                          <a:solidFill>
                            <a:schemeClr val="bg1"/>
                          </a:solidFill>
                          <a:uFill>
                            <a:solidFill>
                              <a:srgbClr val="FFFFFF"/>
                            </a:solidFill>
                          </a:uFill>
                        </a:rPr>
                        <a:t>Quantity</a:t>
                      </a:r>
                      <a:endParaRPr lang="en-US" sz="1300" strike="noStrike" spc="-1" dirty="0">
                        <a:solidFill>
                          <a:schemeClr val="bg1"/>
                        </a:solidFill>
                        <a:uFill>
                          <a:solidFill>
                            <a:srgbClr val="FFFFFF"/>
                          </a:solidFill>
                        </a:uFill>
                        <a:latin typeface="Arial" panose="020B0604020202020204"/>
                      </a:endParaRPr>
                    </a:p>
                  </a:txBody>
                  <a:tcPr marL="7443" marR="7443" marT="36354" marB="36354"/>
                </a:tc>
                <a:tc>
                  <a:txBody>
                    <a:bodyPr/>
                    <a:lstStyle/>
                    <a:p>
                      <a:pPr algn="ctr">
                        <a:lnSpc>
                          <a:spcPct val="100000"/>
                        </a:lnSpc>
                      </a:pPr>
                      <a:r>
                        <a:rPr lang="en-US" sz="1300" b="1" strike="noStrike" spc="-1" dirty="0">
                          <a:solidFill>
                            <a:schemeClr val="bg1"/>
                          </a:solidFill>
                          <a:uFill>
                            <a:solidFill>
                              <a:srgbClr val="FFFFFF"/>
                            </a:solidFill>
                          </a:uFill>
                        </a:rPr>
                        <a:t>Amount</a:t>
                      </a:r>
                      <a:endParaRPr lang="en-US" sz="1300" strike="noStrike" spc="-1" dirty="0">
                        <a:solidFill>
                          <a:schemeClr val="bg1"/>
                        </a:solidFill>
                        <a:uFill>
                          <a:solidFill>
                            <a:srgbClr val="FFFFFF"/>
                          </a:solidFill>
                        </a:uFill>
                        <a:latin typeface="Arial" panose="020B0604020202020204"/>
                      </a:endParaRPr>
                    </a:p>
                  </a:txBody>
                  <a:tcPr marL="7443" marR="7443" marT="36354" marB="36354"/>
                </a:tc>
                <a:tc>
                  <a:txBody>
                    <a:bodyPr/>
                    <a:lstStyle/>
                    <a:p>
                      <a:pPr algn="ctr">
                        <a:lnSpc>
                          <a:spcPct val="100000"/>
                        </a:lnSpc>
                      </a:pPr>
                      <a:r>
                        <a:rPr lang="en-US" sz="1300" b="1" strike="noStrike" spc="-1" dirty="0">
                          <a:solidFill>
                            <a:schemeClr val="bg1"/>
                          </a:solidFill>
                          <a:uFill>
                            <a:solidFill>
                              <a:srgbClr val="FFFFFF"/>
                            </a:solidFill>
                          </a:uFill>
                        </a:rPr>
                        <a:t>Employee B opted for room beyond eligibility for same X surgery</a:t>
                      </a:r>
                      <a:endParaRPr lang="en-US" sz="1300" strike="noStrike" spc="-1" dirty="0">
                        <a:solidFill>
                          <a:schemeClr val="bg1"/>
                        </a:solidFill>
                        <a:uFill>
                          <a:solidFill>
                            <a:srgbClr val="FFFFFF"/>
                          </a:solidFill>
                        </a:uFill>
                        <a:latin typeface="Arial" panose="020B0604020202020204"/>
                      </a:endParaRPr>
                    </a:p>
                  </a:txBody>
                  <a:tcPr marL="7443" marR="7443" marT="36354" marB="36354"/>
                </a:tc>
                <a:tc>
                  <a:txBody>
                    <a:bodyPr/>
                    <a:lstStyle/>
                    <a:p>
                      <a:pPr algn="ctr">
                        <a:lnSpc>
                          <a:spcPct val="100000"/>
                        </a:lnSpc>
                      </a:pPr>
                      <a:r>
                        <a:rPr lang="en-US" sz="1300" b="1" strike="noStrike" spc="-1" dirty="0">
                          <a:solidFill>
                            <a:schemeClr val="bg1"/>
                          </a:solidFill>
                          <a:uFill>
                            <a:solidFill>
                              <a:srgbClr val="FFFFFF"/>
                            </a:solidFill>
                          </a:uFill>
                        </a:rPr>
                        <a:t>Quantity</a:t>
                      </a:r>
                      <a:endParaRPr lang="en-US" sz="1300" strike="noStrike" spc="-1" dirty="0">
                        <a:solidFill>
                          <a:schemeClr val="bg1"/>
                        </a:solidFill>
                        <a:uFill>
                          <a:solidFill>
                            <a:srgbClr val="FFFFFF"/>
                          </a:solidFill>
                        </a:uFill>
                        <a:latin typeface="Arial" panose="020B0604020202020204"/>
                      </a:endParaRPr>
                    </a:p>
                  </a:txBody>
                  <a:tcPr marL="7443" marR="7443" marT="36354" marB="36354"/>
                </a:tc>
                <a:tc>
                  <a:txBody>
                    <a:bodyPr/>
                    <a:lstStyle/>
                    <a:p>
                      <a:pPr algn="ctr">
                        <a:lnSpc>
                          <a:spcPct val="100000"/>
                        </a:lnSpc>
                      </a:pPr>
                      <a:r>
                        <a:rPr lang="en-US" sz="1300" b="1" strike="noStrike" spc="-1" dirty="0">
                          <a:solidFill>
                            <a:schemeClr val="bg1"/>
                          </a:solidFill>
                          <a:uFill>
                            <a:solidFill>
                              <a:srgbClr val="FFFFFF"/>
                            </a:solidFill>
                          </a:uFill>
                        </a:rPr>
                        <a:t>Amount</a:t>
                      </a:r>
                      <a:endParaRPr lang="en-US" sz="1300" strike="noStrike" spc="-1" dirty="0">
                        <a:solidFill>
                          <a:schemeClr val="bg1"/>
                        </a:solidFill>
                        <a:uFill>
                          <a:solidFill>
                            <a:srgbClr val="FFFFFF"/>
                          </a:solidFill>
                        </a:uFill>
                        <a:latin typeface="Arial" panose="020B0604020202020204"/>
                      </a:endParaRPr>
                    </a:p>
                  </a:txBody>
                  <a:tcPr marL="7443" marR="7443" marT="36354" marB="36354"/>
                </a:tc>
                <a:extLst>
                  <a:ext uri="{0D108BD9-81ED-4DB2-BD59-A6C34878D82A}">
                    <a16:rowId xmlns:a16="http://schemas.microsoft.com/office/drawing/2014/main" val="10000"/>
                  </a:ext>
                </a:extLst>
              </a:tr>
              <a:tr h="247208">
                <a:tc>
                  <a:txBody>
                    <a:bodyPr/>
                    <a:lstStyle/>
                    <a:p>
                      <a:pPr>
                        <a:lnSpc>
                          <a:spcPct val="100000"/>
                        </a:lnSpc>
                      </a:pPr>
                      <a:r>
                        <a:rPr lang="en-US" sz="1300" strike="noStrike" spc="-1" dirty="0">
                          <a:solidFill>
                            <a:srgbClr val="000000"/>
                          </a:solidFill>
                          <a:uFill>
                            <a:solidFill>
                              <a:srgbClr val="FFFFFF"/>
                            </a:solidFill>
                          </a:uFill>
                        </a:rPr>
                        <a:t>Room</a:t>
                      </a:r>
                      <a:endParaRPr lang="en-US" sz="1300" strike="noStrike" spc="-1" dirty="0">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3500*4 days</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14000</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dirty="0">
                          <a:solidFill>
                            <a:srgbClr val="000000"/>
                          </a:solidFill>
                          <a:uFill>
                            <a:solidFill>
                              <a:srgbClr val="FFFFFF"/>
                            </a:solidFill>
                          </a:uFill>
                        </a:rPr>
                        <a:t>Room</a:t>
                      </a:r>
                      <a:endParaRPr lang="en-US" sz="1300" strike="noStrike" spc="-1" dirty="0">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5000*4 days</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20000</a:t>
                      </a:r>
                      <a:endParaRPr lang="en-US" sz="1300" strike="noStrike" spc="-1">
                        <a:solidFill>
                          <a:srgbClr val="000000"/>
                        </a:solidFill>
                        <a:uFill>
                          <a:solidFill>
                            <a:srgbClr val="FFFFFF"/>
                          </a:solidFill>
                        </a:uFill>
                        <a:latin typeface="Arial" panose="020B0604020202020204"/>
                      </a:endParaRPr>
                    </a:p>
                  </a:txBody>
                  <a:tcPr marL="7443" marR="7443" marT="36354" marB="36354"/>
                </a:tc>
                <a:extLst>
                  <a:ext uri="{0D108BD9-81ED-4DB2-BD59-A6C34878D82A}">
                    <a16:rowId xmlns:a16="http://schemas.microsoft.com/office/drawing/2014/main" val="10001"/>
                  </a:ext>
                </a:extLst>
              </a:tr>
              <a:tr h="247208">
                <a:tc>
                  <a:txBody>
                    <a:bodyPr/>
                    <a:lstStyle/>
                    <a:p>
                      <a:pPr>
                        <a:lnSpc>
                          <a:spcPct val="100000"/>
                        </a:lnSpc>
                      </a:pPr>
                      <a:r>
                        <a:rPr lang="en-US" sz="1300" strike="noStrike" spc="-1" dirty="0">
                          <a:solidFill>
                            <a:srgbClr val="000000"/>
                          </a:solidFill>
                          <a:uFill>
                            <a:solidFill>
                              <a:srgbClr val="FFFFFF"/>
                            </a:solidFill>
                          </a:uFill>
                        </a:rPr>
                        <a:t>Nursing</a:t>
                      </a:r>
                      <a:endParaRPr lang="en-US" sz="1300" strike="noStrike" spc="-1" dirty="0">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300* 4 days</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1200</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Nursing</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500* 4 days</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2000</a:t>
                      </a:r>
                      <a:endParaRPr lang="en-US" sz="1300" strike="noStrike" spc="-1">
                        <a:solidFill>
                          <a:srgbClr val="000000"/>
                        </a:solidFill>
                        <a:uFill>
                          <a:solidFill>
                            <a:srgbClr val="FFFFFF"/>
                          </a:solidFill>
                        </a:uFill>
                        <a:latin typeface="Arial" panose="020B0604020202020204"/>
                      </a:endParaRPr>
                    </a:p>
                  </a:txBody>
                  <a:tcPr marL="7443" marR="7443" marT="36354" marB="36354"/>
                </a:tc>
                <a:extLst>
                  <a:ext uri="{0D108BD9-81ED-4DB2-BD59-A6C34878D82A}">
                    <a16:rowId xmlns:a16="http://schemas.microsoft.com/office/drawing/2014/main" val="10002"/>
                  </a:ext>
                </a:extLst>
              </a:tr>
              <a:tr h="247208">
                <a:tc>
                  <a:txBody>
                    <a:bodyPr/>
                    <a:lstStyle/>
                    <a:p>
                      <a:pPr>
                        <a:lnSpc>
                          <a:spcPct val="100000"/>
                        </a:lnSpc>
                      </a:pPr>
                      <a:r>
                        <a:rPr lang="en-US" sz="1300" strike="noStrike" spc="-1">
                          <a:solidFill>
                            <a:srgbClr val="000000"/>
                          </a:solidFill>
                          <a:uFill>
                            <a:solidFill>
                              <a:srgbClr val="FFFFFF"/>
                            </a:solidFill>
                          </a:uFill>
                        </a:rPr>
                        <a:t>Doctor fees</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500*4</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dirty="0">
                          <a:solidFill>
                            <a:srgbClr val="000000"/>
                          </a:solidFill>
                          <a:uFill>
                            <a:solidFill>
                              <a:srgbClr val="FFFFFF"/>
                            </a:solidFill>
                          </a:uFill>
                        </a:rPr>
                        <a:t>2000</a:t>
                      </a:r>
                      <a:endParaRPr lang="en-US" sz="1300" strike="noStrike" spc="-1" dirty="0">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Doctor fees</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800*4</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3200</a:t>
                      </a:r>
                      <a:endParaRPr lang="en-US" sz="1300" strike="noStrike" spc="-1">
                        <a:solidFill>
                          <a:srgbClr val="000000"/>
                        </a:solidFill>
                        <a:uFill>
                          <a:solidFill>
                            <a:srgbClr val="FFFFFF"/>
                          </a:solidFill>
                        </a:uFill>
                        <a:latin typeface="Arial" panose="020B0604020202020204"/>
                      </a:endParaRPr>
                    </a:p>
                  </a:txBody>
                  <a:tcPr marL="7443" marR="7443" marT="36354" marB="36354"/>
                </a:tc>
                <a:extLst>
                  <a:ext uri="{0D108BD9-81ED-4DB2-BD59-A6C34878D82A}">
                    <a16:rowId xmlns:a16="http://schemas.microsoft.com/office/drawing/2014/main" val="10003"/>
                  </a:ext>
                </a:extLst>
              </a:tr>
              <a:tr h="247208">
                <a:tc>
                  <a:txBody>
                    <a:bodyPr/>
                    <a:lstStyle/>
                    <a:p>
                      <a:pPr>
                        <a:lnSpc>
                          <a:spcPct val="100000"/>
                        </a:lnSpc>
                      </a:pPr>
                      <a:r>
                        <a:rPr lang="en-US" sz="1300" strike="noStrike" spc="-1">
                          <a:solidFill>
                            <a:srgbClr val="000000"/>
                          </a:solidFill>
                          <a:uFill>
                            <a:solidFill>
                              <a:srgbClr val="FFFFFF"/>
                            </a:solidFill>
                          </a:uFill>
                        </a:rPr>
                        <a:t>Surgeon</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dirty="0">
                          <a:solidFill>
                            <a:srgbClr val="000000"/>
                          </a:solidFill>
                          <a:uFill>
                            <a:solidFill>
                              <a:srgbClr val="FFFFFF"/>
                            </a:solidFill>
                          </a:uFill>
                        </a:rPr>
                        <a:t> </a:t>
                      </a:r>
                      <a:endParaRPr lang="en-US" sz="1300" strike="noStrike" spc="-1" dirty="0">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dirty="0">
                          <a:solidFill>
                            <a:srgbClr val="000000"/>
                          </a:solidFill>
                          <a:uFill>
                            <a:solidFill>
                              <a:srgbClr val="FFFFFF"/>
                            </a:solidFill>
                          </a:uFill>
                        </a:rPr>
                        <a:t>7000</a:t>
                      </a:r>
                      <a:endParaRPr lang="en-US" sz="1300" strike="noStrike" spc="-1" dirty="0">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Surgeon</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 </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11000</a:t>
                      </a:r>
                      <a:endParaRPr lang="en-US" sz="1300" strike="noStrike" spc="-1">
                        <a:solidFill>
                          <a:srgbClr val="000000"/>
                        </a:solidFill>
                        <a:uFill>
                          <a:solidFill>
                            <a:srgbClr val="FFFFFF"/>
                          </a:solidFill>
                        </a:uFill>
                        <a:latin typeface="Arial" panose="020B0604020202020204"/>
                      </a:endParaRPr>
                    </a:p>
                  </a:txBody>
                  <a:tcPr marL="7443" marR="7443" marT="36354" marB="36354"/>
                </a:tc>
                <a:extLst>
                  <a:ext uri="{0D108BD9-81ED-4DB2-BD59-A6C34878D82A}">
                    <a16:rowId xmlns:a16="http://schemas.microsoft.com/office/drawing/2014/main" val="10004"/>
                  </a:ext>
                </a:extLst>
              </a:tr>
              <a:tr h="247208">
                <a:tc>
                  <a:txBody>
                    <a:bodyPr/>
                    <a:lstStyle/>
                    <a:p>
                      <a:pPr>
                        <a:lnSpc>
                          <a:spcPct val="100000"/>
                        </a:lnSpc>
                      </a:pPr>
                      <a:r>
                        <a:rPr lang="en-US" sz="1300" strike="noStrike" spc="-1">
                          <a:solidFill>
                            <a:srgbClr val="000000"/>
                          </a:solidFill>
                          <a:uFill>
                            <a:solidFill>
                              <a:srgbClr val="FFFFFF"/>
                            </a:solidFill>
                          </a:uFill>
                        </a:rPr>
                        <a:t>Asst surgeon</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dirty="0">
                          <a:solidFill>
                            <a:srgbClr val="000000"/>
                          </a:solidFill>
                          <a:uFill>
                            <a:solidFill>
                              <a:srgbClr val="FFFFFF"/>
                            </a:solidFill>
                          </a:uFill>
                        </a:rPr>
                        <a:t> </a:t>
                      </a:r>
                      <a:endParaRPr lang="en-US" sz="1300" strike="noStrike" spc="-1" dirty="0">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dirty="0">
                          <a:solidFill>
                            <a:srgbClr val="000000"/>
                          </a:solidFill>
                          <a:uFill>
                            <a:solidFill>
                              <a:srgbClr val="FFFFFF"/>
                            </a:solidFill>
                          </a:uFill>
                        </a:rPr>
                        <a:t>4000</a:t>
                      </a:r>
                      <a:endParaRPr lang="en-US" sz="1300" strike="noStrike" spc="-1" dirty="0">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Asst surgeon</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 </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6500</a:t>
                      </a:r>
                      <a:endParaRPr lang="en-US" sz="1300" strike="noStrike" spc="-1">
                        <a:solidFill>
                          <a:srgbClr val="000000"/>
                        </a:solidFill>
                        <a:uFill>
                          <a:solidFill>
                            <a:srgbClr val="FFFFFF"/>
                          </a:solidFill>
                        </a:uFill>
                        <a:latin typeface="Arial" panose="020B0604020202020204"/>
                      </a:endParaRPr>
                    </a:p>
                  </a:txBody>
                  <a:tcPr marL="7443" marR="7443" marT="36354" marB="36354"/>
                </a:tc>
                <a:extLst>
                  <a:ext uri="{0D108BD9-81ED-4DB2-BD59-A6C34878D82A}">
                    <a16:rowId xmlns:a16="http://schemas.microsoft.com/office/drawing/2014/main" val="10005"/>
                  </a:ext>
                </a:extLst>
              </a:tr>
              <a:tr h="247208">
                <a:tc>
                  <a:txBody>
                    <a:bodyPr/>
                    <a:lstStyle/>
                    <a:p>
                      <a:pPr>
                        <a:lnSpc>
                          <a:spcPct val="100000"/>
                        </a:lnSpc>
                      </a:pPr>
                      <a:r>
                        <a:rPr lang="en-US" sz="1300" strike="noStrike" spc="-1" dirty="0">
                          <a:solidFill>
                            <a:srgbClr val="000000"/>
                          </a:solidFill>
                          <a:uFill>
                            <a:solidFill>
                              <a:srgbClr val="FFFFFF"/>
                            </a:solidFill>
                          </a:uFill>
                        </a:rPr>
                        <a:t>Lab charges</a:t>
                      </a:r>
                      <a:endParaRPr lang="en-US" sz="1300" strike="noStrike" spc="-1" dirty="0">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 </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3500</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Lab charges</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 </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5000</a:t>
                      </a:r>
                      <a:endParaRPr lang="en-US" sz="1300" strike="noStrike" spc="-1">
                        <a:solidFill>
                          <a:srgbClr val="000000"/>
                        </a:solidFill>
                        <a:uFill>
                          <a:solidFill>
                            <a:srgbClr val="FFFFFF"/>
                          </a:solidFill>
                        </a:uFill>
                        <a:latin typeface="Arial" panose="020B0604020202020204"/>
                      </a:endParaRPr>
                    </a:p>
                  </a:txBody>
                  <a:tcPr marL="7443" marR="7443" marT="36354" marB="36354"/>
                </a:tc>
                <a:extLst>
                  <a:ext uri="{0D108BD9-81ED-4DB2-BD59-A6C34878D82A}">
                    <a16:rowId xmlns:a16="http://schemas.microsoft.com/office/drawing/2014/main" val="10006"/>
                  </a:ext>
                </a:extLst>
              </a:tr>
              <a:tr h="247208">
                <a:tc>
                  <a:txBody>
                    <a:bodyPr/>
                    <a:lstStyle/>
                    <a:p>
                      <a:pPr>
                        <a:lnSpc>
                          <a:spcPct val="100000"/>
                        </a:lnSpc>
                      </a:pPr>
                      <a:r>
                        <a:rPr lang="en-US" sz="1300" strike="noStrike" spc="-1">
                          <a:solidFill>
                            <a:srgbClr val="000000"/>
                          </a:solidFill>
                          <a:uFill>
                            <a:solidFill>
                              <a:srgbClr val="FFFFFF"/>
                            </a:solidFill>
                          </a:uFill>
                        </a:rPr>
                        <a:t>Pharmacy</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 </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9600</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 </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 </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9600</a:t>
                      </a:r>
                      <a:endParaRPr lang="en-US" sz="1300" strike="noStrike" spc="-1">
                        <a:solidFill>
                          <a:srgbClr val="000000"/>
                        </a:solidFill>
                        <a:uFill>
                          <a:solidFill>
                            <a:srgbClr val="FFFFFF"/>
                          </a:solidFill>
                        </a:uFill>
                        <a:latin typeface="Arial" panose="020B0604020202020204"/>
                      </a:endParaRPr>
                    </a:p>
                  </a:txBody>
                  <a:tcPr marL="7443" marR="7443" marT="36354" marB="36354"/>
                </a:tc>
                <a:extLst>
                  <a:ext uri="{0D108BD9-81ED-4DB2-BD59-A6C34878D82A}">
                    <a16:rowId xmlns:a16="http://schemas.microsoft.com/office/drawing/2014/main" val="10007"/>
                  </a:ext>
                </a:extLst>
              </a:tr>
              <a:tr h="247208">
                <a:tc>
                  <a:txBody>
                    <a:bodyPr/>
                    <a:lstStyle/>
                    <a:p>
                      <a:pPr>
                        <a:lnSpc>
                          <a:spcPct val="100000"/>
                        </a:lnSpc>
                      </a:pPr>
                      <a:r>
                        <a:rPr lang="en-US" sz="1300" strike="noStrike" spc="-1">
                          <a:solidFill>
                            <a:srgbClr val="000000"/>
                          </a:solidFill>
                          <a:uFill>
                            <a:solidFill>
                              <a:srgbClr val="FFFFFF"/>
                            </a:solidFill>
                          </a:uFill>
                        </a:rPr>
                        <a:t>OT charges</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1hr*4000</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4000</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OT charges</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dirty="0">
                          <a:solidFill>
                            <a:srgbClr val="000000"/>
                          </a:solidFill>
                          <a:uFill>
                            <a:solidFill>
                              <a:srgbClr val="FFFFFF"/>
                            </a:solidFill>
                          </a:uFill>
                        </a:rPr>
                        <a:t>1hr*5500</a:t>
                      </a:r>
                      <a:endParaRPr lang="en-US" sz="1300" strike="noStrike" spc="-1" dirty="0">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5500</a:t>
                      </a:r>
                      <a:endParaRPr lang="en-US" sz="1300" strike="noStrike" spc="-1">
                        <a:solidFill>
                          <a:srgbClr val="000000"/>
                        </a:solidFill>
                        <a:uFill>
                          <a:solidFill>
                            <a:srgbClr val="FFFFFF"/>
                          </a:solidFill>
                        </a:uFill>
                        <a:latin typeface="Arial" panose="020B0604020202020204"/>
                      </a:endParaRPr>
                    </a:p>
                  </a:txBody>
                  <a:tcPr marL="7443" marR="7443" marT="36354" marB="36354"/>
                </a:tc>
                <a:extLst>
                  <a:ext uri="{0D108BD9-81ED-4DB2-BD59-A6C34878D82A}">
                    <a16:rowId xmlns:a16="http://schemas.microsoft.com/office/drawing/2014/main" val="10008"/>
                  </a:ext>
                </a:extLst>
              </a:tr>
              <a:tr h="247208">
                <a:tc>
                  <a:txBody>
                    <a:bodyPr/>
                    <a:lstStyle/>
                    <a:p>
                      <a:pPr>
                        <a:lnSpc>
                          <a:spcPct val="100000"/>
                        </a:lnSpc>
                      </a:pPr>
                      <a:r>
                        <a:rPr lang="en-US" sz="1300" strike="noStrike" spc="-1">
                          <a:solidFill>
                            <a:srgbClr val="000000"/>
                          </a:solidFill>
                          <a:uFill>
                            <a:solidFill>
                              <a:srgbClr val="FFFFFF"/>
                            </a:solidFill>
                          </a:uFill>
                        </a:rPr>
                        <a:t>Housekeeping</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400*4 days</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1600</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Housekeeping</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550*4 days</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2200</a:t>
                      </a:r>
                      <a:endParaRPr lang="en-US" sz="1300" strike="noStrike" spc="-1">
                        <a:solidFill>
                          <a:srgbClr val="000000"/>
                        </a:solidFill>
                        <a:uFill>
                          <a:solidFill>
                            <a:srgbClr val="FFFFFF"/>
                          </a:solidFill>
                        </a:uFill>
                        <a:latin typeface="Arial" panose="020B0604020202020204"/>
                      </a:endParaRPr>
                    </a:p>
                  </a:txBody>
                  <a:tcPr marL="7443" marR="7443" marT="36354" marB="36354"/>
                </a:tc>
                <a:extLst>
                  <a:ext uri="{0D108BD9-81ED-4DB2-BD59-A6C34878D82A}">
                    <a16:rowId xmlns:a16="http://schemas.microsoft.com/office/drawing/2014/main" val="10009"/>
                  </a:ext>
                </a:extLst>
              </a:tr>
              <a:tr h="247208">
                <a:tc>
                  <a:txBody>
                    <a:bodyPr/>
                    <a:lstStyle/>
                    <a:p>
                      <a:pPr>
                        <a:lnSpc>
                          <a:spcPct val="100000"/>
                        </a:lnSpc>
                      </a:pPr>
                      <a:r>
                        <a:rPr lang="en-US" sz="1300" strike="noStrike" spc="-1">
                          <a:solidFill>
                            <a:srgbClr val="000000"/>
                          </a:solidFill>
                          <a:uFill>
                            <a:solidFill>
                              <a:srgbClr val="FFFFFF"/>
                            </a:solidFill>
                          </a:uFill>
                        </a:rPr>
                        <a:t>Admission charges</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 </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200</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Admission charges</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 </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200</a:t>
                      </a:r>
                      <a:endParaRPr lang="en-US" sz="1300" strike="noStrike" spc="-1">
                        <a:solidFill>
                          <a:srgbClr val="000000"/>
                        </a:solidFill>
                        <a:uFill>
                          <a:solidFill>
                            <a:srgbClr val="FFFFFF"/>
                          </a:solidFill>
                        </a:uFill>
                        <a:latin typeface="Arial" panose="020B0604020202020204"/>
                      </a:endParaRPr>
                    </a:p>
                  </a:txBody>
                  <a:tcPr marL="7443" marR="7443" marT="36354" marB="36354"/>
                </a:tc>
                <a:extLst>
                  <a:ext uri="{0D108BD9-81ED-4DB2-BD59-A6C34878D82A}">
                    <a16:rowId xmlns:a16="http://schemas.microsoft.com/office/drawing/2014/main" val="10010"/>
                  </a:ext>
                </a:extLst>
              </a:tr>
              <a:tr h="247208">
                <a:tc>
                  <a:txBody>
                    <a:bodyPr/>
                    <a:lstStyle/>
                    <a:p>
                      <a:pPr>
                        <a:lnSpc>
                          <a:spcPct val="100000"/>
                        </a:lnSpc>
                      </a:pPr>
                      <a:r>
                        <a:rPr lang="en-US" sz="1300" strike="noStrike" spc="-1">
                          <a:solidFill>
                            <a:srgbClr val="000000"/>
                          </a:solidFill>
                          <a:uFill>
                            <a:solidFill>
                              <a:srgbClr val="FFFFFF"/>
                            </a:solidFill>
                          </a:uFill>
                        </a:rPr>
                        <a:t>Medical record charges</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 </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200</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Medical record charges</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 </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strike="noStrike" spc="-1">
                          <a:solidFill>
                            <a:srgbClr val="000000"/>
                          </a:solidFill>
                          <a:uFill>
                            <a:solidFill>
                              <a:srgbClr val="FFFFFF"/>
                            </a:solidFill>
                          </a:uFill>
                        </a:rPr>
                        <a:t>200</a:t>
                      </a:r>
                      <a:endParaRPr lang="en-US" sz="1300" strike="noStrike" spc="-1">
                        <a:solidFill>
                          <a:srgbClr val="000000"/>
                        </a:solidFill>
                        <a:uFill>
                          <a:solidFill>
                            <a:srgbClr val="FFFFFF"/>
                          </a:solidFill>
                        </a:uFill>
                        <a:latin typeface="Arial" panose="020B0604020202020204"/>
                      </a:endParaRPr>
                    </a:p>
                  </a:txBody>
                  <a:tcPr marL="7443" marR="7443" marT="36354" marB="36354"/>
                </a:tc>
                <a:extLst>
                  <a:ext uri="{0D108BD9-81ED-4DB2-BD59-A6C34878D82A}">
                    <a16:rowId xmlns:a16="http://schemas.microsoft.com/office/drawing/2014/main" val="10011"/>
                  </a:ext>
                </a:extLst>
              </a:tr>
              <a:tr h="247208">
                <a:tc>
                  <a:txBody>
                    <a:bodyPr/>
                    <a:lstStyle/>
                    <a:p>
                      <a:pPr>
                        <a:lnSpc>
                          <a:spcPct val="100000"/>
                        </a:lnSpc>
                      </a:pPr>
                      <a:r>
                        <a:rPr lang="en-US" sz="1300" strike="noStrike" spc="-1">
                          <a:solidFill>
                            <a:srgbClr val="000000"/>
                          </a:solidFill>
                          <a:uFill>
                            <a:solidFill>
                              <a:srgbClr val="FFFFFF"/>
                            </a:solidFill>
                          </a:uFill>
                        </a:rPr>
                        <a:t> </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b="1" strike="noStrike" spc="-1">
                          <a:solidFill>
                            <a:srgbClr val="000000"/>
                          </a:solidFill>
                          <a:uFill>
                            <a:solidFill>
                              <a:srgbClr val="FFFFFF"/>
                            </a:solidFill>
                          </a:uFill>
                        </a:rPr>
                        <a:t>Total</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b="1" strike="noStrike" spc="-1">
                          <a:solidFill>
                            <a:srgbClr val="000000"/>
                          </a:solidFill>
                          <a:uFill>
                            <a:solidFill>
                              <a:srgbClr val="FFFFFF"/>
                            </a:solidFill>
                          </a:uFill>
                        </a:rPr>
                        <a:t>37,700</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b="1" strike="noStrike" spc="-1">
                          <a:solidFill>
                            <a:srgbClr val="000000"/>
                          </a:solidFill>
                          <a:uFill>
                            <a:solidFill>
                              <a:srgbClr val="FFFFFF"/>
                            </a:solidFill>
                          </a:uFill>
                        </a:rPr>
                        <a:t> </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b="1" strike="noStrike" spc="-1">
                          <a:solidFill>
                            <a:srgbClr val="000000"/>
                          </a:solidFill>
                          <a:uFill>
                            <a:solidFill>
                              <a:srgbClr val="FFFFFF"/>
                            </a:solidFill>
                          </a:uFill>
                        </a:rPr>
                        <a:t>Total</a:t>
                      </a:r>
                      <a:endParaRPr lang="en-US" sz="1300" strike="noStrike" spc="-1">
                        <a:solidFill>
                          <a:srgbClr val="000000"/>
                        </a:solidFill>
                        <a:uFill>
                          <a:solidFill>
                            <a:srgbClr val="FFFFFF"/>
                          </a:solidFill>
                        </a:uFill>
                        <a:latin typeface="Arial" panose="020B0604020202020204"/>
                      </a:endParaRPr>
                    </a:p>
                  </a:txBody>
                  <a:tcPr marL="7443" marR="7443" marT="36354" marB="36354"/>
                </a:tc>
                <a:tc>
                  <a:txBody>
                    <a:bodyPr/>
                    <a:lstStyle/>
                    <a:p>
                      <a:pPr>
                        <a:lnSpc>
                          <a:spcPct val="100000"/>
                        </a:lnSpc>
                      </a:pPr>
                      <a:r>
                        <a:rPr lang="en-US" sz="1300" b="1" strike="noStrike" spc="-1" dirty="0">
                          <a:solidFill>
                            <a:srgbClr val="000000"/>
                          </a:solidFill>
                          <a:uFill>
                            <a:solidFill>
                              <a:srgbClr val="FFFFFF"/>
                            </a:solidFill>
                          </a:uFill>
                        </a:rPr>
                        <a:t>55,800</a:t>
                      </a:r>
                      <a:endParaRPr lang="en-US" sz="1300" strike="noStrike" spc="-1" dirty="0">
                        <a:solidFill>
                          <a:srgbClr val="000000"/>
                        </a:solidFill>
                        <a:uFill>
                          <a:solidFill>
                            <a:srgbClr val="FFFFFF"/>
                          </a:solidFill>
                        </a:uFill>
                        <a:latin typeface="Arial" panose="020B0604020202020204"/>
                      </a:endParaRPr>
                    </a:p>
                  </a:txBody>
                  <a:tcPr marL="7443" marR="7443" marT="36354" marB="36354"/>
                </a:tc>
                <a:extLst>
                  <a:ext uri="{0D108BD9-81ED-4DB2-BD59-A6C34878D82A}">
                    <a16:rowId xmlns:a16="http://schemas.microsoft.com/office/drawing/2014/main" val="10012"/>
                  </a:ext>
                </a:extLst>
              </a:tr>
            </a:tbl>
          </a:graphicData>
        </a:graphic>
      </p:graphicFrame>
      <p:pic>
        <p:nvPicPr>
          <p:cNvPr id="6" name="Picture 2" descr="C:\Users\Sindhu\Desktop\logo.png"/>
          <p:cNvPicPr>
            <a:picLocks noChangeAspect="1" noChangeArrowheads="1"/>
          </p:cNvPicPr>
          <p:nvPr/>
        </p:nvPicPr>
        <p:blipFill>
          <a:blip r:embed="rId2" cstate="print"/>
          <a:srcRect/>
          <a:stretch>
            <a:fillRect/>
          </a:stretch>
        </p:blipFill>
        <p:spPr bwMode="auto">
          <a:xfrm>
            <a:off x="0" y="6100354"/>
            <a:ext cx="2534195" cy="75764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1451580" y="804520"/>
            <a:ext cx="5550355" cy="1049235"/>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rmAutofit/>
          </a:bodyPr>
          <a:lstStyle/>
          <a:p>
            <a:pPr defTabSz="914400">
              <a:lnSpc>
                <a:spcPct val="90000"/>
              </a:lnSpc>
              <a:spcBef>
                <a:spcPct val="0"/>
              </a:spcBef>
              <a:spcAft>
                <a:spcPts val="600"/>
              </a:spcAft>
            </a:pPr>
            <a:r>
              <a:rPr lang="en-US" sz="3600" strike="noStrike" cap="all" spc="-1" dirty="0">
                <a:uFill>
                  <a:solidFill>
                    <a:srgbClr val="FFFFFF"/>
                  </a:solidFill>
                </a:uFill>
                <a:latin typeface="+mj-lt"/>
                <a:ea typeface="+mj-ea"/>
                <a:cs typeface="+mj-cs"/>
              </a:rPr>
              <a:t>GHI -  Detailed benefits</a:t>
            </a:r>
            <a:endParaRPr lang="en-US" sz="3200" strike="noStrike" cap="all" spc="-1" dirty="0">
              <a:uFill>
                <a:solidFill>
                  <a:srgbClr val="FFFFFF"/>
                </a:solidFill>
              </a:uFill>
              <a:latin typeface="+mj-lt"/>
              <a:ea typeface="+mj-ea"/>
              <a:cs typeface="+mj-cs"/>
            </a:endParaRPr>
          </a:p>
        </p:txBody>
      </p:sp>
      <p:sp>
        <p:nvSpPr>
          <p:cNvPr id="140" name="CustomShape 2"/>
          <p:cNvSpPr/>
          <p:nvPr/>
        </p:nvSpPr>
        <p:spPr>
          <a:xfrm>
            <a:off x="705394" y="2015732"/>
            <a:ext cx="6727372" cy="345061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Autofit/>
          </a:bodyPr>
          <a:lstStyle/>
          <a:p>
            <a:pPr marL="285750" indent="-228600" defTabSz="914400">
              <a:lnSpc>
                <a:spcPct val="110000"/>
              </a:lnSpc>
              <a:spcAft>
                <a:spcPts val="600"/>
              </a:spcAft>
              <a:buClr>
                <a:schemeClr val="accent1"/>
              </a:buClr>
              <a:buSzPct val="100000"/>
              <a:buFont typeface="Arial" panose="020B0604020202020204" pitchFamily="34" charset="0"/>
              <a:buChar char="•"/>
            </a:pPr>
            <a:r>
              <a:rPr lang="en-US" sz="2000" spc="-1" dirty="0" err="1">
                <a:uFill>
                  <a:solidFill>
                    <a:srgbClr val="FFFFFF"/>
                  </a:solidFill>
                </a:uFill>
              </a:rPr>
              <a:t>Ayush</a:t>
            </a:r>
            <a:r>
              <a:rPr lang="en-US" sz="2000" spc="-1" dirty="0">
                <a:uFill>
                  <a:solidFill>
                    <a:srgbClr val="FFFFFF"/>
                  </a:solidFill>
                </a:uFill>
              </a:rPr>
              <a:t> -</a:t>
            </a:r>
            <a:r>
              <a:rPr lang="en-US" sz="2000" dirty="0"/>
              <a:t>covered up to 25% of the sum insured maximum up to Rs.25000 in government registered hospitals only</a:t>
            </a:r>
            <a:endParaRPr lang="en-US" sz="2000" strike="noStrike" spc="-1" dirty="0">
              <a:uFill>
                <a:solidFill>
                  <a:srgbClr val="FFFFFF"/>
                </a:solidFill>
              </a:uFill>
            </a:endParaRPr>
          </a:p>
          <a:p>
            <a:pPr marL="285750" indent="-228600" defTabSz="914400">
              <a:lnSpc>
                <a:spcPct val="110000"/>
              </a:lnSpc>
              <a:spcAft>
                <a:spcPts val="600"/>
              </a:spcAft>
              <a:buClr>
                <a:schemeClr val="accent1"/>
              </a:buClr>
              <a:buSzPct val="100000"/>
              <a:buFont typeface="Arial" panose="020B0604020202020204" pitchFamily="34" charset="0"/>
              <a:buChar char="•"/>
            </a:pPr>
            <a:r>
              <a:rPr lang="en-US" sz="2000" spc="-1" dirty="0">
                <a:uFill>
                  <a:solidFill>
                    <a:srgbClr val="FFFFFF"/>
                  </a:solidFill>
                </a:uFill>
              </a:rPr>
              <a:t>Ambulance charges-Covered up to 1500 per claim</a:t>
            </a:r>
            <a:endParaRPr lang="en-US" sz="2000" strike="noStrike" spc="-1" dirty="0">
              <a:uFill>
                <a:solidFill>
                  <a:srgbClr val="FFFFFF"/>
                </a:solidFill>
              </a:uFill>
            </a:endParaRPr>
          </a:p>
          <a:p>
            <a:pPr marL="285750" indent="-228600" defTabSz="914400">
              <a:lnSpc>
                <a:spcPct val="110000"/>
              </a:lnSpc>
              <a:spcAft>
                <a:spcPts val="600"/>
              </a:spcAft>
              <a:buClr>
                <a:schemeClr val="accent1"/>
              </a:buClr>
              <a:buSzPct val="100000"/>
              <a:buFont typeface="Arial" panose="020B0604020202020204" pitchFamily="34" charset="0"/>
              <a:buChar char="•"/>
            </a:pPr>
            <a:r>
              <a:rPr lang="en-US" sz="2000" spc="-1" dirty="0">
                <a:uFill>
                  <a:solidFill>
                    <a:srgbClr val="FFFFFF"/>
                  </a:solidFill>
                </a:uFill>
              </a:rPr>
              <a:t>Special Conditions 1 - 50% co-payment applicable for cyber knife treatment, stem cell transplantation and Robotic Surgery</a:t>
            </a:r>
          </a:p>
          <a:p>
            <a:pPr marL="285750" indent="-228600" defTabSz="914400">
              <a:lnSpc>
                <a:spcPct val="110000"/>
              </a:lnSpc>
              <a:spcAft>
                <a:spcPts val="600"/>
              </a:spcAft>
              <a:buClr>
                <a:schemeClr val="accent1"/>
              </a:buClr>
              <a:buSzPct val="100000"/>
              <a:buFont typeface="Arial" panose="020B0604020202020204" pitchFamily="34" charset="0"/>
              <a:buChar char="•"/>
            </a:pPr>
            <a:r>
              <a:rPr lang="en-US" sz="2000" spc="-1" dirty="0">
                <a:uFill>
                  <a:solidFill>
                    <a:srgbClr val="FFFFFF"/>
                  </a:solidFill>
                </a:uFill>
              </a:rPr>
              <a:t>Special Conditions 2 - Cochlear implant treatment is restricted to 50% of the sum insured</a:t>
            </a:r>
            <a:endParaRPr lang="en-US" sz="2000" strike="noStrike" spc="-1" dirty="0">
              <a:uFill>
                <a:solidFill>
                  <a:srgbClr val="FFFFFF"/>
                </a:solidFill>
              </a:uFill>
            </a:endParaRPr>
          </a:p>
        </p:txBody>
      </p:sp>
      <p:pic>
        <p:nvPicPr>
          <p:cNvPr id="139" name="Picture 2"/>
          <p:cNvPicPr/>
          <p:nvPr/>
        </p:nvPicPr>
        <p:blipFill>
          <a:blip r:embed="rId2" cstate="print"/>
          <a:stretch>
            <a:fillRect/>
          </a:stretch>
        </p:blipFill>
        <p:spPr>
          <a:xfrm>
            <a:off x="8116373" y="2467955"/>
            <a:ext cx="2799103" cy="1162951"/>
          </a:xfrm>
          <a:prstGeom prst="rect">
            <a:avLst/>
          </a:prstGeom>
        </p:spPr>
      </p:pic>
      <p:pic>
        <p:nvPicPr>
          <p:cNvPr id="6" name="Picture 2" descr="C:\Users\Sindhu\Desktop\logo.png"/>
          <p:cNvPicPr>
            <a:picLocks noChangeAspect="1" noChangeArrowheads="1"/>
          </p:cNvPicPr>
          <p:nvPr/>
        </p:nvPicPr>
        <p:blipFill>
          <a:blip r:embed="rId3" cstate="print"/>
          <a:srcRect/>
          <a:stretch>
            <a:fillRect/>
          </a:stretch>
        </p:blipFill>
        <p:spPr bwMode="auto">
          <a:xfrm>
            <a:off x="0" y="6100354"/>
            <a:ext cx="2534195" cy="75764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CustomShape 1"/>
          <p:cNvSpPr/>
          <p:nvPr/>
        </p:nvSpPr>
        <p:spPr>
          <a:xfrm>
            <a:off x="849683" y="1240076"/>
            <a:ext cx="2727813" cy="4584527"/>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rmAutofit/>
          </a:bodyPr>
          <a:lstStyle/>
          <a:p>
            <a:pPr defTabSz="914400">
              <a:lnSpc>
                <a:spcPct val="90000"/>
              </a:lnSpc>
              <a:spcBef>
                <a:spcPct val="0"/>
              </a:spcBef>
              <a:spcAft>
                <a:spcPts val="600"/>
              </a:spcAft>
            </a:pPr>
            <a:r>
              <a:rPr lang="en-US" sz="3200" b="0" i="0" strike="noStrike" kern="1200" cap="all" spc="-1">
                <a:solidFill>
                  <a:srgbClr val="FFFFFF"/>
                </a:solidFill>
                <a:effectLst/>
                <a:uFill>
                  <a:solidFill>
                    <a:srgbClr val="FFFFFF"/>
                  </a:solidFill>
                </a:uFill>
                <a:latin typeface="+mj-lt"/>
                <a:ea typeface="+mj-ea"/>
                <a:cs typeface="+mj-cs"/>
              </a:rPr>
              <a:t>GHI – Standard Exclusions</a:t>
            </a:r>
          </a:p>
        </p:txBody>
      </p:sp>
      <p:sp>
        <p:nvSpPr>
          <p:cNvPr id="155" name="CustomShape 2"/>
          <p:cNvSpPr/>
          <p:nvPr/>
        </p:nvSpPr>
        <p:spPr>
          <a:xfrm>
            <a:off x="3997234" y="311401"/>
            <a:ext cx="8018303" cy="5672304"/>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rmAutofit lnSpcReduction="10000"/>
          </a:bodyPr>
          <a:lstStyle/>
          <a:p>
            <a:pPr marL="171450" indent="-228600" defTabSz="914400">
              <a:lnSpc>
                <a:spcPct val="110000"/>
              </a:lnSpc>
              <a:spcAft>
                <a:spcPts val="600"/>
              </a:spcAft>
              <a:buClr>
                <a:schemeClr val="accent1"/>
              </a:buClr>
              <a:buSzPct val="100000"/>
              <a:buFont typeface="Arial" panose="020B0604020202020204" pitchFamily="34" charset="0"/>
              <a:buChar char="•"/>
            </a:pPr>
            <a:r>
              <a:rPr lang="en-US" sz="1600" strike="noStrike" spc="-1" dirty="0">
                <a:uFill>
                  <a:solidFill>
                    <a:srgbClr val="FFFFFF"/>
                  </a:solidFill>
                </a:uFill>
              </a:rPr>
              <a:t>Surgery for correction of eye sight, cost of spectacles, contact lenses, hearing aids etc.</a:t>
            </a:r>
          </a:p>
          <a:p>
            <a:pPr marL="171450" indent="-228600" defTabSz="914400">
              <a:lnSpc>
                <a:spcPct val="110000"/>
              </a:lnSpc>
              <a:spcAft>
                <a:spcPts val="600"/>
              </a:spcAft>
              <a:buClr>
                <a:schemeClr val="accent1"/>
              </a:buClr>
              <a:buSzPct val="100000"/>
              <a:buFont typeface="Arial" panose="020B0604020202020204" pitchFamily="34" charset="0"/>
              <a:buChar char="•"/>
            </a:pPr>
            <a:r>
              <a:rPr lang="en-US" sz="1600" strike="noStrike" spc="-1" dirty="0">
                <a:uFill>
                  <a:solidFill>
                    <a:srgbClr val="FFFFFF"/>
                  </a:solidFill>
                </a:uFill>
              </a:rPr>
              <a:t>Any dental treatment or surgery which is corrective, cosmetic or of aesthetic procedure, filling of cavity, root canal including wear and tear etc unless arising from </a:t>
            </a:r>
            <a:r>
              <a:rPr lang="en-US" sz="1600" spc="-1" dirty="0">
                <a:uFill>
                  <a:solidFill>
                    <a:srgbClr val="FFFFFF"/>
                  </a:solidFill>
                </a:uFill>
              </a:rPr>
              <a:t>accident</a:t>
            </a:r>
            <a:r>
              <a:rPr lang="en-US" sz="1600" strike="noStrike" spc="-1" dirty="0">
                <a:uFill>
                  <a:solidFill>
                    <a:srgbClr val="FFFFFF"/>
                  </a:solidFill>
                </a:uFill>
              </a:rPr>
              <a:t> and which requires hospitalization for treatment.</a:t>
            </a:r>
          </a:p>
          <a:p>
            <a:pPr marL="171450" indent="-228600" defTabSz="914400">
              <a:lnSpc>
                <a:spcPct val="110000"/>
              </a:lnSpc>
              <a:spcAft>
                <a:spcPts val="600"/>
              </a:spcAft>
              <a:buClr>
                <a:schemeClr val="accent1"/>
              </a:buClr>
              <a:buSzPct val="100000"/>
              <a:buFont typeface="Arial" panose="020B0604020202020204" pitchFamily="34" charset="0"/>
              <a:buChar char="•"/>
            </a:pPr>
            <a:r>
              <a:rPr lang="en-US" sz="1600" strike="noStrike" spc="-1" dirty="0">
                <a:uFill>
                  <a:solidFill>
                    <a:srgbClr val="FFFFFF"/>
                  </a:solidFill>
                </a:uFill>
              </a:rPr>
              <a:t>Congenital external diseases or defects/anomalies </a:t>
            </a:r>
          </a:p>
          <a:p>
            <a:pPr marL="171450" indent="-228600" defTabSz="914400">
              <a:lnSpc>
                <a:spcPct val="110000"/>
              </a:lnSpc>
              <a:spcAft>
                <a:spcPts val="600"/>
              </a:spcAft>
              <a:buClr>
                <a:schemeClr val="accent1"/>
              </a:buClr>
              <a:buSzPct val="100000"/>
              <a:buFont typeface="Arial" panose="020B0604020202020204" pitchFamily="34" charset="0"/>
              <a:buChar char="•"/>
            </a:pPr>
            <a:r>
              <a:rPr lang="en-US" sz="1600" strike="noStrike" spc="-1" dirty="0">
                <a:uFill>
                  <a:solidFill>
                    <a:srgbClr val="FFFFFF"/>
                  </a:solidFill>
                </a:uFill>
              </a:rPr>
              <a:t>Sterility, any fertility, sub-fertility or assisted conception procedure, venereal diseases, intentional self-injury/suicide, all psychiatric and psychosomatic disorders and diseases / accident due to and or use, misuse  or abuse of drugs / alcohol or use of intoxicating substances or such abuse or addiction etc. </a:t>
            </a:r>
          </a:p>
          <a:p>
            <a:pPr marL="171450" indent="-228600" defTabSz="914400">
              <a:lnSpc>
                <a:spcPct val="110000"/>
              </a:lnSpc>
              <a:spcAft>
                <a:spcPts val="600"/>
              </a:spcAft>
              <a:buClr>
                <a:schemeClr val="accent1"/>
              </a:buClr>
              <a:buSzPct val="100000"/>
              <a:buFont typeface="Arial" panose="020B0604020202020204" pitchFamily="34" charset="0"/>
              <a:buChar char="•"/>
            </a:pPr>
            <a:r>
              <a:rPr lang="en-US" sz="1600" strike="noStrike" spc="-1" dirty="0">
                <a:uFill>
                  <a:solidFill>
                    <a:srgbClr val="FFFFFF"/>
                  </a:solidFill>
                </a:uFill>
              </a:rPr>
              <a:t>Any cosmetic or plastic surgery except for correction of injury</a:t>
            </a:r>
          </a:p>
          <a:p>
            <a:pPr marL="171450" indent="-228600" defTabSz="914400">
              <a:lnSpc>
                <a:spcPct val="110000"/>
              </a:lnSpc>
              <a:spcAft>
                <a:spcPts val="600"/>
              </a:spcAft>
              <a:buClr>
                <a:schemeClr val="accent1"/>
              </a:buClr>
              <a:buSzPct val="100000"/>
              <a:buFont typeface="Arial" panose="020B0604020202020204" pitchFamily="34" charset="0"/>
              <a:buChar char="•"/>
            </a:pPr>
            <a:r>
              <a:rPr lang="en-US" sz="1600" strike="noStrike" spc="-1" dirty="0">
                <a:uFill>
                  <a:solidFill>
                    <a:srgbClr val="FFFFFF"/>
                  </a:solidFill>
                </a:uFill>
              </a:rPr>
              <a:t>Expenses incurred at Hospital or Nursing Home primarily for evaluation / diagnostic purposes which is not followed by active treatment for the ailment during the hospitalized period.</a:t>
            </a:r>
          </a:p>
          <a:p>
            <a:pPr marL="171450" indent="-228600" defTabSz="914400">
              <a:lnSpc>
                <a:spcPct val="110000"/>
              </a:lnSpc>
              <a:spcAft>
                <a:spcPts val="600"/>
              </a:spcAft>
              <a:buClr>
                <a:schemeClr val="accent1"/>
              </a:buClr>
              <a:buSzPct val="100000"/>
              <a:buFont typeface="Arial" panose="020B0604020202020204" pitchFamily="34" charset="0"/>
              <a:buChar char="•"/>
            </a:pPr>
            <a:r>
              <a:rPr lang="en-US" sz="1600" strike="noStrike" spc="-1" dirty="0">
                <a:uFill>
                  <a:solidFill>
                    <a:srgbClr val="FFFFFF"/>
                  </a:solidFill>
                </a:uFill>
              </a:rPr>
              <a:t>Any kind of Service charges, Surcharges, Admission fees / Registration charges </a:t>
            </a:r>
            <a:r>
              <a:rPr lang="en-US" sz="1600" strike="noStrike" spc="-1" dirty="0" err="1">
                <a:uFill>
                  <a:solidFill>
                    <a:srgbClr val="FFFFFF"/>
                  </a:solidFill>
                </a:uFill>
              </a:rPr>
              <a:t>etc</a:t>
            </a:r>
            <a:r>
              <a:rPr lang="en-US" sz="1600" strike="noStrike" spc="-1" dirty="0">
                <a:uFill>
                  <a:solidFill>
                    <a:srgbClr val="FFFFFF"/>
                  </a:solidFill>
                </a:uFill>
              </a:rPr>
              <a:t> levied by the hospital and non medical expenses.</a:t>
            </a:r>
          </a:p>
          <a:p>
            <a:pPr marL="171450" indent="-228600" defTabSz="914400">
              <a:lnSpc>
                <a:spcPct val="110000"/>
              </a:lnSpc>
              <a:spcAft>
                <a:spcPts val="600"/>
              </a:spcAft>
              <a:buClr>
                <a:schemeClr val="accent1"/>
              </a:buClr>
              <a:buSzPct val="100000"/>
              <a:buFont typeface="Arial" panose="020B0604020202020204" pitchFamily="34" charset="0"/>
              <a:buChar char="•"/>
            </a:pPr>
            <a:r>
              <a:rPr lang="en-US" sz="1600" strike="noStrike" spc="-1" dirty="0">
                <a:uFill>
                  <a:solidFill>
                    <a:srgbClr val="FFFFFF"/>
                  </a:solidFill>
                </a:uFill>
              </a:rPr>
              <a:t>Medical Termination of Pregnancy (MTP) unless required / advised by treating Doctor due to complications.</a:t>
            </a:r>
          </a:p>
          <a:p>
            <a:pPr marL="171450" indent="-228600" defTabSz="914400">
              <a:lnSpc>
                <a:spcPct val="110000"/>
              </a:lnSpc>
              <a:spcAft>
                <a:spcPts val="600"/>
              </a:spcAft>
              <a:buClr>
                <a:schemeClr val="accent1"/>
              </a:buClr>
              <a:buSzPct val="100000"/>
              <a:buFont typeface="Arial" panose="020B0604020202020204" pitchFamily="34" charset="0"/>
              <a:buChar char="•"/>
            </a:pPr>
            <a:r>
              <a:rPr lang="en-US" sz="1600" strike="noStrike" spc="-1" dirty="0">
                <a:uFill>
                  <a:solidFill>
                    <a:srgbClr val="FFFFFF"/>
                  </a:solidFill>
                </a:uFill>
              </a:rPr>
              <a:t>All expenses arising out of any condition directly or indirectly caused by or associated with AIDS, HIV and its complications including sexually transmitted diseases.</a:t>
            </a:r>
          </a:p>
          <a:p>
            <a:pPr indent="-228600" defTabSz="914400">
              <a:lnSpc>
                <a:spcPct val="110000"/>
              </a:lnSpc>
              <a:spcAft>
                <a:spcPts val="600"/>
              </a:spcAft>
              <a:buClr>
                <a:schemeClr val="accent1"/>
              </a:buClr>
              <a:buSzPct val="100000"/>
              <a:buFont typeface="Arial" panose="020B0604020202020204" pitchFamily="34" charset="0"/>
              <a:buChar char="•"/>
            </a:pPr>
            <a:endParaRPr lang="en-US" sz="1500" strike="noStrike" spc="-1" dirty="0">
              <a:uFill>
                <a:solidFill>
                  <a:srgbClr val="FFFFFF"/>
                </a:solidFill>
              </a:uFill>
            </a:endParaRPr>
          </a:p>
        </p:txBody>
      </p:sp>
      <p:sp>
        <p:nvSpPr>
          <p:cNvPr id="156" name="CustomShape 3"/>
          <p:cNvSpPr/>
          <p:nvPr/>
        </p:nvSpPr>
        <p:spPr>
          <a:xfrm>
            <a:off x="1679400" y="-144360"/>
            <a:ext cx="303480" cy="303480"/>
          </a:xfrm>
          <a:prstGeom prst="rect">
            <a:avLst/>
          </a:prstGeom>
          <a:noFill/>
          <a:ln>
            <a:noFill/>
          </a:ln>
        </p:spPr>
        <p:style>
          <a:lnRef idx="0">
            <a:scrgbClr r="0" g="0" b="0"/>
          </a:lnRef>
          <a:fillRef idx="0">
            <a:scrgbClr r="0" g="0" b="0"/>
          </a:fillRef>
          <a:effectRef idx="0">
            <a:scrgbClr r="0" g="0" b="0"/>
          </a:effectRef>
          <a:fontRef idx="minor"/>
        </p:style>
      </p:sp>
      <p:sp>
        <p:nvSpPr>
          <p:cNvPr id="157" name="CustomShape 4"/>
          <p:cNvSpPr/>
          <p:nvPr/>
        </p:nvSpPr>
        <p:spPr>
          <a:xfrm>
            <a:off x="1832040" y="7920"/>
            <a:ext cx="303480" cy="303480"/>
          </a:xfrm>
          <a:prstGeom prst="rect">
            <a:avLst/>
          </a:prstGeom>
          <a:noFill/>
          <a:ln>
            <a:noFill/>
          </a:ln>
        </p:spPr>
        <p:style>
          <a:lnRef idx="0">
            <a:scrgbClr r="0" g="0" b="0"/>
          </a:lnRef>
          <a:fillRef idx="0">
            <a:scrgbClr r="0" g="0" b="0"/>
          </a:fillRef>
          <a:effectRef idx="0">
            <a:scrgbClr r="0" g="0" b="0"/>
          </a:effectRef>
          <a:fontRef idx="minor"/>
        </p:style>
      </p:sp>
      <p:pic>
        <p:nvPicPr>
          <p:cNvPr id="7" name="Picture 2" descr="C:\Users\Sindhu\Desktop\logo.png"/>
          <p:cNvPicPr>
            <a:picLocks noChangeAspect="1" noChangeArrowheads="1"/>
          </p:cNvPicPr>
          <p:nvPr/>
        </p:nvPicPr>
        <p:blipFill>
          <a:blip r:embed="rId2" cstate="print"/>
          <a:srcRect/>
          <a:stretch>
            <a:fillRect/>
          </a:stretch>
        </p:blipFill>
        <p:spPr bwMode="auto">
          <a:xfrm>
            <a:off x="0" y="6100354"/>
            <a:ext cx="2534195" cy="75764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CustomShape 1"/>
          <p:cNvSpPr/>
          <p:nvPr/>
        </p:nvSpPr>
        <p:spPr>
          <a:xfrm>
            <a:off x="176463" y="1240077"/>
            <a:ext cx="3575012" cy="2706282"/>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rmAutofit/>
          </a:bodyPr>
          <a:lstStyle/>
          <a:p>
            <a:pPr defTabSz="914400">
              <a:lnSpc>
                <a:spcPct val="90000"/>
              </a:lnSpc>
              <a:spcBef>
                <a:spcPct val="0"/>
              </a:spcBef>
              <a:spcAft>
                <a:spcPts val="600"/>
              </a:spcAft>
            </a:pPr>
            <a:r>
              <a:rPr lang="en-US" sz="3200" b="0" i="0" strike="noStrike" kern="1200" cap="all" spc="-1" dirty="0">
                <a:solidFill>
                  <a:srgbClr val="FFFFFF"/>
                </a:solidFill>
                <a:effectLst/>
                <a:uFill>
                  <a:solidFill>
                    <a:srgbClr val="FFFFFF"/>
                  </a:solidFill>
                </a:uFill>
                <a:latin typeface="+mj-lt"/>
                <a:ea typeface="+mj-ea"/>
                <a:cs typeface="+mj-cs"/>
              </a:rPr>
              <a:t>List of common non medical expenses / NON payables items</a:t>
            </a:r>
          </a:p>
        </p:txBody>
      </p:sp>
      <p:sp>
        <p:nvSpPr>
          <p:cNvPr id="156" name="CustomShape 3"/>
          <p:cNvSpPr/>
          <p:nvPr/>
        </p:nvSpPr>
        <p:spPr>
          <a:xfrm>
            <a:off x="1679400" y="-144360"/>
            <a:ext cx="303480" cy="303480"/>
          </a:xfrm>
          <a:prstGeom prst="rect">
            <a:avLst/>
          </a:prstGeom>
          <a:noFill/>
          <a:ln>
            <a:noFill/>
          </a:ln>
        </p:spPr>
        <p:style>
          <a:lnRef idx="0">
            <a:scrgbClr r="0" g="0" b="0"/>
          </a:lnRef>
          <a:fillRef idx="0">
            <a:scrgbClr r="0" g="0" b="0"/>
          </a:fillRef>
          <a:effectRef idx="0">
            <a:scrgbClr r="0" g="0" b="0"/>
          </a:effectRef>
          <a:fontRef idx="minor"/>
        </p:style>
      </p:sp>
      <p:sp>
        <p:nvSpPr>
          <p:cNvPr id="157" name="CustomShape 4"/>
          <p:cNvSpPr/>
          <p:nvPr/>
        </p:nvSpPr>
        <p:spPr>
          <a:xfrm>
            <a:off x="1832040" y="7920"/>
            <a:ext cx="303480" cy="303480"/>
          </a:xfrm>
          <a:prstGeom prst="rect">
            <a:avLst/>
          </a:prstGeom>
          <a:noFill/>
          <a:ln>
            <a:noFill/>
          </a:ln>
        </p:spPr>
        <p:style>
          <a:lnRef idx="0">
            <a:scrgbClr r="0" g="0" b="0"/>
          </a:lnRef>
          <a:fillRef idx="0">
            <a:scrgbClr r="0" g="0" b="0"/>
          </a:fillRef>
          <a:effectRef idx="0">
            <a:scrgbClr r="0" g="0" b="0"/>
          </a:effectRef>
          <a:fontRef idx="minor"/>
        </p:style>
      </p:sp>
      <p:graphicFrame>
        <p:nvGraphicFramePr>
          <p:cNvPr id="2" name="Table 1"/>
          <p:cNvGraphicFramePr>
            <a:graphicFrameLocks noGrp="1"/>
          </p:cNvGraphicFramePr>
          <p:nvPr/>
        </p:nvGraphicFramePr>
        <p:xfrm>
          <a:off x="3579222" y="311401"/>
          <a:ext cx="8436315" cy="5484487"/>
        </p:xfrm>
        <a:graphic>
          <a:graphicData uri="http://schemas.openxmlformats.org/drawingml/2006/table">
            <a:tbl>
              <a:tblPr>
                <a:tableStyleId>{284E427A-3D55-4303-BF80-6455036E1DE7}</a:tableStyleId>
              </a:tblPr>
              <a:tblGrid>
                <a:gridCol w="2109079">
                  <a:extLst>
                    <a:ext uri="{9D8B030D-6E8A-4147-A177-3AD203B41FA5}">
                      <a16:colId xmlns:a16="http://schemas.microsoft.com/office/drawing/2014/main" val="20000"/>
                    </a:ext>
                  </a:extLst>
                </a:gridCol>
                <a:gridCol w="2407331">
                  <a:extLst>
                    <a:ext uri="{9D8B030D-6E8A-4147-A177-3AD203B41FA5}">
                      <a16:colId xmlns:a16="http://schemas.microsoft.com/office/drawing/2014/main" val="20001"/>
                    </a:ext>
                  </a:extLst>
                </a:gridCol>
                <a:gridCol w="2028125">
                  <a:extLst>
                    <a:ext uri="{9D8B030D-6E8A-4147-A177-3AD203B41FA5}">
                      <a16:colId xmlns:a16="http://schemas.microsoft.com/office/drawing/2014/main" val="20002"/>
                    </a:ext>
                  </a:extLst>
                </a:gridCol>
                <a:gridCol w="1891780">
                  <a:extLst>
                    <a:ext uri="{9D8B030D-6E8A-4147-A177-3AD203B41FA5}">
                      <a16:colId xmlns:a16="http://schemas.microsoft.com/office/drawing/2014/main" val="20003"/>
                    </a:ext>
                  </a:extLst>
                </a:gridCol>
              </a:tblGrid>
              <a:tr h="629757">
                <a:tc>
                  <a:txBody>
                    <a:bodyPr/>
                    <a:lstStyle/>
                    <a:p>
                      <a:r>
                        <a:rPr lang="en-US" sz="1600" b="1" dirty="0"/>
                        <a:t>ADMINSTRATIVE EXPENSES</a:t>
                      </a:r>
                    </a:p>
                  </a:txBody>
                  <a:tcPr/>
                </a:tc>
                <a:tc>
                  <a:txBody>
                    <a:bodyPr/>
                    <a:lstStyle/>
                    <a:p>
                      <a:r>
                        <a:rPr lang="en-US" sz="1600" b="1" dirty="0"/>
                        <a:t>DOCUMENTATION EXPENSES</a:t>
                      </a:r>
                    </a:p>
                  </a:txBody>
                  <a:tcPr/>
                </a:tc>
                <a:tc>
                  <a:txBody>
                    <a:bodyPr/>
                    <a:lstStyle/>
                    <a:p>
                      <a:r>
                        <a:rPr lang="en-US" sz="1600" b="1" dirty="0"/>
                        <a:t>CONSUMABLES</a:t>
                      </a:r>
                    </a:p>
                  </a:txBody>
                  <a:tcPr/>
                </a:tc>
                <a:tc>
                  <a:txBody>
                    <a:bodyPr/>
                    <a:lstStyle/>
                    <a:p>
                      <a:r>
                        <a:rPr lang="en-US" sz="1600" b="1" dirty="0"/>
                        <a:t>SERVICES</a:t>
                      </a:r>
                    </a:p>
                  </a:txBody>
                  <a:tcPr/>
                </a:tc>
                <a:extLst>
                  <a:ext uri="{0D108BD9-81ED-4DB2-BD59-A6C34878D82A}">
                    <a16:rowId xmlns:a16="http://schemas.microsoft.com/office/drawing/2014/main" val="10000"/>
                  </a:ext>
                </a:extLst>
              </a:tr>
              <a:tr h="356629">
                <a:tc>
                  <a:txBody>
                    <a:bodyPr/>
                    <a:lstStyle/>
                    <a:p>
                      <a:r>
                        <a:rPr lang="en-US" sz="1300" dirty="0"/>
                        <a:t>Admission charges</a:t>
                      </a:r>
                    </a:p>
                  </a:txBody>
                  <a:tcPr/>
                </a:tc>
                <a:tc>
                  <a:txBody>
                    <a:bodyPr/>
                    <a:lstStyle/>
                    <a:p>
                      <a:r>
                        <a:rPr lang="en-US" sz="1300" dirty="0"/>
                        <a:t>Insurance processing fee</a:t>
                      </a:r>
                    </a:p>
                  </a:txBody>
                  <a:tcPr/>
                </a:tc>
                <a:tc>
                  <a:txBody>
                    <a:bodyPr/>
                    <a:lstStyle/>
                    <a:p>
                      <a:r>
                        <a:rPr lang="en-US" sz="1300" dirty="0"/>
                        <a:t>Toiletries</a:t>
                      </a:r>
                    </a:p>
                  </a:txBody>
                  <a:tcPr/>
                </a:tc>
                <a:tc>
                  <a:txBody>
                    <a:bodyPr/>
                    <a:lstStyle/>
                    <a:p>
                      <a:r>
                        <a:rPr lang="en-US" sz="1300" dirty="0"/>
                        <a:t>Private nurse charges</a:t>
                      </a:r>
                    </a:p>
                  </a:txBody>
                  <a:tcPr/>
                </a:tc>
                <a:extLst>
                  <a:ext uri="{0D108BD9-81ED-4DB2-BD59-A6C34878D82A}">
                    <a16:rowId xmlns:a16="http://schemas.microsoft.com/office/drawing/2014/main" val="10001"/>
                  </a:ext>
                </a:extLst>
              </a:tr>
              <a:tr h="298306">
                <a:tc>
                  <a:txBody>
                    <a:bodyPr/>
                    <a:lstStyle/>
                    <a:p>
                      <a:r>
                        <a:rPr lang="en-US" sz="1300" dirty="0"/>
                        <a:t>Registration charges</a:t>
                      </a:r>
                    </a:p>
                  </a:txBody>
                  <a:tcPr/>
                </a:tc>
                <a:tc>
                  <a:txBody>
                    <a:bodyPr/>
                    <a:lstStyle/>
                    <a:p>
                      <a:r>
                        <a:rPr lang="en-US" sz="1300" dirty="0"/>
                        <a:t>Medical record charges</a:t>
                      </a:r>
                    </a:p>
                  </a:txBody>
                  <a:tcPr/>
                </a:tc>
                <a:tc>
                  <a:txBody>
                    <a:bodyPr/>
                    <a:lstStyle/>
                    <a:p>
                      <a:r>
                        <a:rPr lang="en-US" sz="1300" dirty="0"/>
                        <a:t>Talcum powder</a:t>
                      </a:r>
                    </a:p>
                  </a:txBody>
                  <a:tcPr/>
                </a:tc>
                <a:tc>
                  <a:txBody>
                    <a:bodyPr/>
                    <a:lstStyle/>
                    <a:p>
                      <a:r>
                        <a:rPr lang="en-US" sz="1300" dirty="0"/>
                        <a:t>Telephone charges</a:t>
                      </a:r>
                    </a:p>
                  </a:txBody>
                  <a:tcPr/>
                </a:tc>
                <a:extLst>
                  <a:ext uri="{0D108BD9-81ED-4DB2-BD59-A6C34878D82A}">
                    <a16:rowId xmlns:a16="http://schemas.microsoft.com/office/drawing/2014/main" val="10002"/>
                  </a:ext>
                </a:extLst>
              </a:tr>
              <a:tr h="298306">
                <a:tc>
                  <a:txBody>
                    <a:bodyPr/>
                    <a:lstStyle/>
                    <a:p>
                      <a:r>
                        <a:rPr lang="en-US" sz="1300" dirty="0"/>
                        <a:t>Attendant stay charges</a:t>
                      </a:r>
                    </a:p>
                  </a:txBody>
                  <a:tcPr/>
                </a:tc>
                <a:tc>
                  <a:txBody>
                    <a:bodyPr/>
                    <a:lstStyle/>
                    <a:p>
                      <a:r>
                        <a:rPr lang="en-US" sz="1300" dirty="0"/>
                        <a:t>Birth certificate charges</a:t>
                      </a:r>
                    </a:p>
                  </a:txBody>
                  <a:tcPr/>
                </a:tc>
                <a:tc>
                  <a:txBody>
                    <a:bodyPr/>
                    <a:lstStyle/>
                    <a:p>
                      <a:r>
                        <a:rPr lang="en-US" sz="1300" dirty="0"/>
                        <a:t>Oil</a:t>
                      </a:r>
                    </a:p>
                  </a:txBody>
                  <a:tcPr/>
                </a:tc>
                <a:tc>
                  <a:txBody>
                    <a:bodyPr/>
                    <a:lstStyle/>
                    <a:p>
                      <a:r>
                        <a:rPr lang="en-US" sz="1300" dirty="0"/>
                        <a:t>Fax charges</a:t>
                      </a:r>
                    </a:p>
                  </a:txBody>
                  <a:tcPr/>
                </a:tc>
                <a:extLst>
                  <a:ext uri="{0D108BD9-81ED-4DB2-BD59-A6C34878D82A}">
                    <a16:rowId xmlns:a16="http://schemas.microsoft.com/office/drawing/2014/main" val="10003"/>
                  </a:ext>
                </a:extLst>
              </a:tr>
              <a:tr h="497177">
                <a:tc>
                  <a:txBody>
                    <a:bodyPr/>
                    <a:lstStyle/>
                    <a:p>
                      <a:r>
                        <a:rPr lang="en-US" sz="1300" dirty="0"/>
                        <a:t>Attendant / Gate pass charges</a:t>
                      </a:r>
                    </a:p>
                  </a:txBody>
                  <a:tcPr/>
                </a:tc>
                <a:tc>
                  <a:txBody>
                    <a:bodyPr/>
                    <a:lstStyle/>
                    <a:p>
                      <a:r>
                        <a:rPr lang="en-US" sz="1300" dirty="0"/>
                        <a:t>Death certificate charges</a:t>
                      </a:r>
                    </a:p>
                  </a:txBody>
                  <a:tcPr/>
                </a:tc>
                <a:tc>
                  <a:txBody>
                    <a:bodyPr/>
                    <a:lstStyle/>
                    <a:p>
                      <a:r>
                        <a:rPr lang="en-US" sz="1300" dirty="0"/>
                        <a:t>Creams</a:t>
                      </a:r>
                    </a:p>
                  </a:txBody>
                  <a:tcPr/>
                </a:tc>
                <a:tc>
                  <a:txBody>
                    <a:bodyPr/>
                    <a:lstStyle/>
                    <a:p>
                      <a:r>
                        <a:rPr lang="en-US" sz="1300" dirty="0"/>
                        <a:t>F &amp; B charges</a:t>
                      </a:r>
                    </a:p>
                  </a:txBody>
                  <a:tcPr/>
                </a:tc>
                <a:extLst>
                  <a:ext uri="{0D108BD9-81ED-4DB2-BD59-A6C34878D82A}">
                    <a16:rowId xmlns:a16="http://schemas.microsoft.com/office/drawing/2014/main" val="10004"/>
                  </a:ext>
                </a:extLst>
              </a:tr>
              <a:tr h="497177">
                <a:tc>
                  <a:txBody>
                    <a:bodyPr/>
                    <a:lstStyle/>
                    <a:p>
                      <a:r>
                        <a:rPr lang="en-US" sz="1300" dirty="0"/>
                        <a:t>Additional stay</a:t>
                      </a:r>
                    </a:p>
                  </a:txBody>
                  <a:tcPr/>
                </a:tc>
                <a:tc>
                  <a:txBody>
                    <a:bodyPr/>
                    <a:lstStyle/>
                    <a:p>
                      <a:r>
                        <a:rPr lang="en-US" sz="1300" dirty="0"/>
                        <a:t>ICP printing charges</a:t>
                      </a:r>
                    </a:p>
                  </a:txBody>
                  <a:tcPr/>
                </a:tc>
                <a:tc>
                  <a:txBody>
                    <a:bodyPr/>
                    <a:lstStyle/>
                    <a:p>
                      <a:r>
                        <a:rPr lang="en-US" sz="1300" dirty="0"/>
                        <a:t>Sanitary pads / gloves / diapers</a:t>
                      </a:r>
                    </a:p>
                  </a:txBody>
                  <a:tcPr/>
                </a:tc>
                <a:tc>
                  <a:txBody>
                    <a:bodyPr/>
                    <a:lstStyle/>
                    <a:p>
                      <a:r>
                        <a:rPr lang="en-US" sz="1300" dirty="0"/>
                        <a:t>Dietician charges</a:t>
                      </a:r>
                    </a:p>
                  </a:txBody>
                  <a:tcPr/>
                </a:tc>
                <a:extLst>
                  <a:ext uri="{0D108BD9-81ED-4DB2-BD59-A6C34878D82A}">
                    <a16:rowId xmlns:a16="http://schemas.microsoft.com/office/drawing/2014/main" val="10005"/>
                  </a:ext>
                </a:extLst>
              </a:tr>
              <a:tr h="356629">
                <a:tc>
                  <a:txBody>
                    <a:bodyPr/>
                    <a:lstStyle/>
                    <a:p>
                      <a:r>
                        <a:rPr lang="en-US" sz="1300" dirty="0"/>
                        <a:t>Booking charges</a:t>
                      </a:r>
                    </a:p>
                  </a:txBody>
                  <a:tcPr/>
                </a:tc>
                <a:tc>
                  <a:txBody>
                    <a:bodyPr/>
                    <a:lstStyle/>
                    <a:p>
                      <a:r>
                        <a:rPr lang="en-US" sz="1300" dirty="0"/>
                        <a:t>Establishment charges</a:t>
                      </a:r>
                    </a:p>
                  </a:txBody>
                  <a:tcPr/>
                </a:tc>
                <a:tc>
                  <a:txBody>
                    <a:bodyPr/>
                    <a:lstStyle/>
                    <a:p>
                      <a:r>
                        <a:rPr lang="en-US" sz="1300" dirty="0"/>
                        <a:t>Stationery</a:t>
                      </a:r>
                    </a:p>
                  </a:txBody>
                  <a:tcPr/>
                </a:tc>
                <a:tc>
                  <a:txBody>
                    <a:bodyPr/>
                    <a:lstStyle/>
                    <a:p>
                      <a:r>
                        <a:rPr lang="en-US" sz="1300" dirty="0"/>
                        <a:t>News paper / magazine</a:t>
                      </a:r>
                    </a:p>
                  </a:txBody>
                  <a:tcPr/>
                </a:tc>
                <a:extLst>
                  <a:ext uri="{0D108BD9-81ED-4DB2-BD59-A6C34878D82A}">
                    <a16:rowId xmlns:a16="http://schemas.microsoft.com/office/drawing/2014/main" val="10006"/>
                  </a:ext>
                </a:extLst>
              </a:tr>
              <a:tr h="356629">
                <a:tc>
                  <a:txBody>
                    <a:bodyPr/>
                    <a:lstStyle/>
                    <a:p>
                      <a:r>
                        <a:rPr lang="en-US" sz="1300" dirty="0"/>
                        <a:t>Tax / Luxury charges</a:t>
                      </a:r>
                    </a:p>
                  </a:txBody>
                  <a:tcPr/>
                </a:tc>
                <a:tc>
                  <a:txBody>
                    <a:bodyPr/>
                    <a:lstStyle/>
                    <a:p>
                      <a:endParaRPr lang="en-US" sz="1300" dirty="0"/>
                    </a:p>
                  </a:txBody>
                  <a:tcPr/>
                </a:tc>
                <a:tc>
                  <a:txBody>
                    <a:bodyPr/>
                    <a:lstStyle/>
                    <a:p>
                      <a:r>
                        <a:rPr lang="en-US" sz="1300" dirty="0"/>
                        <a:t>Cassette / film / CS charges</a:t>
                      </a:r>
                    </a:p>
                  </a:txBody>
                  <a:tcPr/>
                </a:tc>
                <a:tc>
                  <a:txBody>
                    <a:bodyPr/>
                    <a:lstStyle/>
                    <a:p>
                      <a:r>
                        <a:rPr lang="en-US" sz="1300" dirty="0"/>
                        <a:t>Laundry</a:t>
                      </a:r>
                    </a:p>
                  </a:txBody>
                  <a:tcPr/>
                </a:tc>
                <a:extLst>
                  <a:ext uri="{0D108BD9-81ED-4DB2-BD59-A6C34878D82A}">
                    <a16:rowId xmlns:a16="http://schemas.microsoft.com/office/drawing/2014/main" val="10007"/>
                  </a:ext>
                </a:extLst>
              </a:tr>
              <a:tr h="298306">
                <a:tc>
                  <a:txBody>
                    <a:bodyPr/>
                    <a:lstStyle/>
                    <a:p>
                      <a:r>
                        <a:rPr lang="en-US" sz="1300" dirty="0"/>
                        <a:t>Service / Surcharges</a:t>
                      </a:r>
                    </a:p>
                  </a:txBody>
                  <a:tcPr/>
                </a:tc>
                <a:tc>
                  <a:txBody>
                    <a:bodyPr/>
                    <a:lstStyle/>
                    <a:p>
                      <a:endParaRPr lang="en-US" sz="1300" dirty="0"/>
                    </a:p>
                  </a:txBody>
                  <a:tcPr/>
                </a:tc>
                <a:tc>
                  <a:txBody>
                    <a:bodyPr/>
                    <a:lstStyle/>
                    <a:p>
                      <a:r>
                        <a:rPr lang="en-US" sz="1300" dirty="0"/>
                        <a:t>Oxygen cylinder</a:t>
                      </a:r>
                    </a:p>
                  </a:txBody>
                  <a:tcPr/>
                </a:tc>
                <a:tc>
                  <a:txBody>
                    <a:bodyPr/>
                    <a:lstStyle/>
                    <a:p>
                      <a:endParaRPr lang="en-US" sz="1300" dirty="0"/>
                    </a:p>
                  </a:txBody>
                  <a:tcPr/>
                </a:tc>
                <a:extLst>
                  <a:ext uri="{0D108BD9-81ED-4DB2-BD59-A6C34878D82A}">
                    <a16:rowId xmlns:a16="http://schemas.microsoft.com/office/drawing/2014/main" val="10008"/>
                  </a:ext>
                </a:extLst>
              </a:tr>
              <a:tr h="298306">
                <a:tc rowSpan="5">
                  <a:txBody>
                    <a:bodyPr/>
                    <a:lstStyle/>
                    <a:p>
                      <a:r>
                        <a:rPr lang="en-US" sz="1300" dirty="0"/>
                        <a:t>Bio-medical waste charges</a:t>
                      </a:r>
                    </a:p>
                  </a:txBody>
                  <a:tcPr/>
                </a:tc>
                <a:tc rowSpan="5">
                  <a:txBody>
                    <a:bodyPr/>
                    <a:lstStyle/>
                    <a:p>
                      <a:endParaRPr lang="en-US" sz="1300" dirty="0"/>
                    </a:p>
                  </a:txBody>
                  <a:tcPr/>
                </a:tc>
                <a:tc>
                  <a:txBody>
                    <a:bodyPr/>
                    <a:lstStyle/>
                    <a:p>
                      <a:r>
                        <a:rPr lang="en-US" sz="1300" dirty="0"/>
                        <a:t>ECG Electrodes</a:t>
                      </a:r>
                    </a:p>
                  </a:txBody>
                  <a:tcPr/>
                </a:tc>
                <a:tc rowSpan="5">
                  <a:txBody>
                    <a:bodyPr/>
                    <a:lstStyle/>
                    <a:p>
                      <a:endParaRPr lang="en-US" sz="1300" dirty="0"/>
                    </a:p>
                  </a:txBody>
                  <a:tcPr/>
                </a:tc>
                <a:extLst>
                  <a:ext uri="{0D108BD9-81ED-4DB2-BD59-A6C34878D82A}">
                    <a16:rowId xmlns:a16="http://schemas.microsoft.com/office/drawing/2014/main" val="10009"/>
                  </a:ext>
                </a:extLst>
              </a:tr>
              <a:tr h="298306">
                <a:tc vMerge="1">
                  <a:txBody>
                    <a:bodyPr/>
                    <a:lstStyle/>
                    <a:p>
                      <a:endParaRPr lang="en-US"/>
                    </a:p>
                  </a:txBody>
                  <a:tcPr/>
                </a:tc>
                <a:tc vMerge="1">
                  <a:txBody>
                    <a:bodyPr/>
                    <a:lstStyle/>
                    <a:p>
                      <a:endParaRPr lang="en-US"/>
                    </a:p>
                  </a:txBody>
                  <a:tcPr/>
                </a:tc>
                <a:tc>
                  <a:txBody>
                    <a:bodyPr/>
                    <a:lstStyle/>
                    <a:p>
                      <a:r>
                        <a:rPr lang="en-US" sz="1300" dirty="0"/>
                        <a:t>Housekeeping</a:t>
                      </a:r>
                    </a:p>
                  </a:txBody>
                  <a:tcPr/>
                </a:tc>
                <a:tc vMerge="1">
                  <a:txBody>
                    <a:bodyPr/>
                    <a:lstStyle/>
                    <a:p>
                      <a:endParaRPr lang="en-US"/>
                    </a:p>
                  </a:txBody>
                  <a:tcPr/>
                </a:tc>
                <a:extLst>
                  <a:ext uri="{0D108BD9-81ED-4DB2-BD59-A6C34878D82A}">
                    <a16:rowId xmlns:a16="http://schemas.microsoft.com/office/drawing/2014/main" val="10010"/>
                  </a:ext>
                </a:extLst>
              </a:tr>
              <a:tr h="298306">
                <a:tc vMerge="1">
                  <a:txBody>
                    <a:bodyPr/>
                    <a:lstStyle/>
                    <a:p>
                      <a:endParaRPr lang="en-US"/>
                    </a:p>
                  </a:txBody>
                  <a:tcPr/>
                </a:tc>
                <a:tc vMerge="1">
                  <a:txBody>
                    <a:bodyPr/>
                    <a:lstStyle/>
                    <a:p>
                      <a:endParaRPr lang="en-US"/>
                    </a:p>
                  </a:txBody>
                  <a:tcPr/>
                </a:tc>
                <a:tc>
                  <a:txBody>
                    <a:bodyPr/>
                    <a:lstStyle/>
                    <a:p>
                      <a:r>
                        <a:rPr lang="en-US" sz="1300" dirty="0"/>
                        <a:t>Mortuary</a:t>
                      </a:r>
                    </a:p>
                  </a:txBody>
                  <a:tcPr/>
                </a:tc>
                <a:tc vMerge="1">
                  <a:txBody>
                    <a:bodyPr/>
                    <a:lstStyle/>
                    <a:p>
                      <a:endParaRPr lang="en-US"/>
                    </a:p>
                  </a:txBody>
                  <a:tcPr/>
                </a:tc>
                <a:extLst>
                  <a:ext uri="{0D108BD9-81ED-4DB2-BD59-A6C34878D82A}">
                    <a16:rowId xmlns:a16="http://schemas.microsoft.com/office/drawing/2014/main" val="10011"/>
                  </a:ext>
                </a:extLst>
              </a:tr>
              <a:tr h="497177">
                <a:tc vMerge="1">
                  <a:txBody>
                    <a:bodyPr/>
                    <a:lstStyle/>
                    <a:p>
                      <a:endParaRPr lang="en-US"/>
                    </a:p>
                  </a:txBody>
                  <a:tcPr/>
                </a:tc>
                <a:tc vMerge="1">
                  <a:txBody>
                    <a:bodyPr/>
                    <a:lstStyle/>
                    <a:p>
                      <a:endParaRPr lang="en-US"/>
                    </a:p>
                  </a:txBody>
                  <a:tcPr/>
                </a:tc>
                <a:tc>
                  <a:txBody>
                    <a:bodyPr/>
                    <a:lstStyle/>
                    <a:p>
                      <a:r>
                        <a:rPr lang="en-US" sz="1300" dirty="0"/>
                        <a:t>Viral screening in non surgical cases</a:t>
                      </a:r>
                    </a:p>
                  </a:txBody>
                  <a:tcPr/>
                </a:tc>
                <a:tc vMerge="1">
                  <a:txBody>
                    <a:bodyPr/>
                    <a:lstStyle/>
                    <a:p>
                      <a:endParaRPr lang="en-US"/>
                    </a:p>
                  </a:txBody>
                  <a:tcPr/>
                </a:tc>
                <a:extLst>
                  <a:ext uri="{0D108BD9-81ED-4DB2-BD59-A6C34878D82A}">
                    <a16:rowId xmlns:a16="http://schemas.microsoft.com/office/drawing/2014/main" val="10012"/>
                  </a:ext>
                </a:extLst>
              </a:tr>
              <a:tr h="503476">
                <a:tc vMerge="1">
                  <a:txBody>
                    <a:bodyPr/>
                    <a:lstStyle/>
                    <a:p>
                      <a:endParaRPr lang="en-US"/>
                    </a:p>
                  </a:txBody>
                  <a:tcPr/>
                </a:tc>
                <a:tc vMerge="1">
                  <a:txBody>
                    <a:bodyPr/>
                    <a:lstStyle/>
                    <a:p>
                      <a:endParaRPr lang="en-US"/>
                    </a:p>
                  </a:txBody>
                  <a:tcPr/>
                </a:tc>
                <a:tc>
                  <a:txBody>
                    <a:bodyPr/>
                    <a:lstStyle/>
                    <a:p>
                      <a:r>
                        <a:rPr lang="en-US" sz="1300" dirty="0"/>
                        <a:t>Assistant surgeon expenses in minor surgeries</a:t>
                      </a:r>
                    </a:p>
                  </a:txBody>
                  <a:tcPr/>
                </a:tc>
                <a:tc vMerge="1">
                  <a:txBody>
                    <a:bodyPr/>
                    <a:lstStyle/>
                    <a:p>
                      <a:endParaRPr lang="en-US"/>
                    </a:p>
                  </a:txBody>
                  <a:tcPr/>
                </a:tc>
                <a:extLst>
                  <a:ext uri="{0D108BD9-81ED-4DB2-BD59-A6C34878D82A}">
                    <a16:rowId xmlns:a16="http://schemas.microsoft.com/office/drawing/2014/main" val="10013"/>
                  </a:ext>
                </a:extLst>
              </a:tr>
            </a:tbl>
          </a:graphicData>
        </a:graphic>
      </p:graphicFrame>
      <p:pic>
        <p:nvPicPr>
          <p:cNvPr id="7" name="Picture 2" descr="C:\Users\Sindhu\Desktop\logo.png"/>
          <p:cNvPicPr>
            <a:picLocks noChangeAspect="1" noChangeArrowheads="1"/>
          </p:cNvPicPr>
          <p:nvPr/>
        </p:nvPicPr>
        <p:blipFill>
          <a:blip r:embed="rId2" cstate="print"/>
          <a:srcRect/>
          <a:stretch>
            <a:fillRect/>
          </a:stretch>
        </p:blipFill>
        <p:spPr bwMode="auto">
          <a:xfrm>
            <a:off x="0" y="6100354"/>
            <a:ext cx="2534195" cy="75764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Picture 2"/>
          <p:cNvPicPr/>
          <p:nvPr/>
        </p:nvPicPr>
        <p:blipFill rotWithShape="1">
          <a:blip r:embed="rId2" cstate="print">
            <a:alphaModFix amt="50000"/>
            <a:grayscl/>
          </a:blip>
          <a:srcRect l="48890" r="1" b="1"/>
          <a:stretch>
            <a:fillRect/>
          </a:stretch>
        </p:blipFill>
        <p:spPr>
          <a:xfrm>
            <a:off x="2" y="10"/>
            <a:ext cx="12191695" cy="6857990"/>
          </a:xfrm>
          <a:prstGeom prst="rect">
            <a:avLst/>
          </a:prstGeom>
        </p:spPr>
      </p:pic>
      <p:sp>
        <p:nvSpPr>
          <p:cNvPr id="175" name="CustomShape 1"/>
          <p:cNvSpPr/>
          <p:nvPr/>
        </p:nvSpPr>
        <p:spPr>
          <a:xfrm>
            <a:off x="717453" y="1193800"/>
            <a:ext cx="3605868" cy="4699000"/>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defTabSz="914400">
              <a:lnSpc>
                <a:spcPct val="90000"/>
              </a:lnSpc>
              <a:spcBef>
                <a:spcPct val="0"/>
              </a:spcBef>
              <a:spcAft>
                <a:spcPts val="600"/>
              </a:spcAft>
            </a:pPr>
            <a:r>
              <a:rPr lang="en-US" sz="3200" strike="noStrike" cap="all" spc="-1" dirty="0">
                <a:uFill>
                  <a:solidFill>
                    <a:srgbClr val="FFFFFF"/>
                  </a:solidFill>
                </a:uFill>
                <a:latin typeface="+mj-lt"/>
                <a:ea typeface="+mj-ea"/>
                <a:cs typeface="+mj-cs"/>
              </a:rPr>
              <a:t>Hospitalization process</a:t>
            </a:r>
          </a:p>
        </p:txBody>
      </p:sp>
      <p:sp>
        <p:nvSpPr>
          <p:cNvPr id="176" name="CustomShape 2"/>
          <p:cNvSpPr/>
          <p:nvPr/>
        </p:nvSpPr>
        <p:spPr>
          <a:xfrm>
            <a:off x="4976636" y="1193800"/>
            <a:ext cx="6821220" cy="4699000"/>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marL="285750" indent="-228600" defTabSz="914400">
              <a:lnSpc>
                <a:spcPct val="110000"/>
              </a:lnSpc>
              <a:spcAft>
                <a:spcPts val="600"/>
              </a:spcAft>
              <a:buClr>
                <a:schemeClr val="accent1"/>
              </a:buClr>
              <a:buSzPct val="100000"/>
              <a:buFont typeface="Arial" panose="020B0604020202020204" pitchFamily="34" charset="0"/>
              <a:buChar char="•"/>
            </a:pPr>
            <a:r>
              <a:rPr lang="en-US" sz="1600" strike="noStrike" spc="-1" dirty="0">
                <a:uFill>
                  <a:solidFill>
                    <a:srgbClr val="FFFFFF"/>
                  </a:solidFill>
                </a:uFill>
              </a:rPr>
              <a:t>You can avail either cashless facility or submit the claim for reimbursement.</a:t>
            </a:r>
          </a:p>
          <a:p>
            <a:pPr marL="109855" indent="-228600" defTabSz="914400">
              <a:lnSpc>
                <a:spcPct val="110000"/>
              </a:lnSpc>
              <a:spcAft>
                <a:spcPts val="600"/>
              </a:spcAft>
              <a:buClr>
                <a:schemeClr val="accent1"/>
              </a:buClr>
              <a:buSzPct val="100000"/>
              <a:buFont typeface="Arial" panose="020B0604020202020204" pitchFamily="34" charset="0"/>
              <a:buChar char="•"/>
            </a:pPr>
            <a:r>
              <a:rPr lang="en-US" sz="1600" b="1" strike="noStrike" spc="-1" dirty="0">
                <a:uFill>
                  <a:solidFill>
                    <a:srgbClr val="FFFFFF"/>
                  </a:solidFill>
                </a:uFill>
              </a:rPr>
              <a:t>Cashless treatment definition:</a:t>
            </a:r>
            <a:endParaRPr lang="en-US" sz="1600" strike="noStrike" spc="-1" dirty="0">
              <a:uFill>
                <a:solidFill>
                  <a:srgbClr val="FFFFFF"/>
                </a:solidFill>
              </a:uFill>
            </a:endParaRPr>
          </a:p>
          <a:p>
            <a:pPr marL="109855" indent="-228600" defTabSz="914400">
              <a:lnSpc>
                <a:spcPct val="110000"/>
              </a:lnSpc>
              <a:spcAft>
                <a:spcPts val="600"/>
              </a:spcAft>
              <a:buClr>
                <a:schemeClr val="accent1"/>
              </a:buClr>
              <a:buSzPct val="100000"/>
              <a:buFont typeface="Arial" panose="020B0604020202020204" pitchFamily="34" charset="0"/>
              <a:buChar char="•"/>
            </a:pPr>
            <a:r>
              <a:rPr lang="en-US" sz="1600" strike="noStrike" spc="-1" dirty="0">
                <a:uFill>
                  <a:solidFill>
                    <a:srgbClr val="FFFFFF"/>
                  </a:solidFill>
                </a:uFill>
              </a:rPr>
              <a:t>Cashless hospitalization means the TPA may authorize (upon an Insured person’s request) for direct settlement of eligible services and the corresponding charges between a Standard Network / PPN Network  Hospital and the TPA. In such case, the TPA will directly settle all eligible amounts with the Network Hospital and the Insured Person may not have to pay any deposits at the commencement of the treatment or bills after the end of treatment to the extent these services are covered under the Policy. Denial of cashless does not mean that the treatment is not covered by the policy.</a:t>
            </a:r>
          </a:p>
          <a:p>
            <a:pPr marL="109855" indent="-228600" defTabSz="914400">
              <a:lnSpc>
                <a:spcPct val="110000"/>
              </a:lnSpc>
              <a:spcAft>
                <a:spcPts val="600"/>
              </a:spcAft>
              <a:buClr>
                <a:schemeClr val="accent1"/>
              </a:buClr>
              <a:buSzPct val="100000"/>
              <a:buFont typeface="Arial" panose="020B0604020202020204" pitchFamily="34" charset="0"/>
              <a:buChar char="•"/>
            </a:pPr>
            <a:r>
              <a:rPr lang="en-US" sz="1600" b="1" strike="noStrike" spc="-1" dirty="0">
                <a:uFill>
                  <a:solidFill>
                    <a:srgbClr val="FFFFFF"/>
                  </a:solidFill>
                </a:uFill>
              </a:rPr>
              <a:t>Definition of reimbursement:</a:t>
            </a:r>
            <a:endParaRPr lang="en-US" sz="1600" strike="noStrike" spc="-1" dirty="0">
              <a:uFill>
                <a:solidFill>
                  <a:srgbClr val="FFFFFF"/>
                </a:solidFill>
              </a:uFill>
            </a:endParaRPr>
          </a:p>
          <a:p>
            <a:pPr marL="109855" indent="-228600" defTabSz="914400">
              <a:lnSpc>
                <a:spcPct val="110000"/>
              </a:lnSpc>
              <a:spcAft>
                <a:spcPts val="600"/>
              </a:spcAft>
              <a:buClr>
                <a:schemeClr val="accent1"/>
              </a:buClr>
              <a:buSzPct val="100000"/>
              <a:buFont typeface="Arial" panose="020B0604020202020204" pitchFamily="34" charset="0"/>
              <a:buChar char="•"/>
            </a:pPr>
            <a:r>
              <a:rPr lang="en-US" sz="1600" strike="noStrike" spc="-1" dirty="0">
                <a:uFill>
                  <a:solidFill>
                    <a:srgbClr val="FFFFFF"/>
                  </a:solidFill>
                </a:uFill>
              </a:rPr>
              <a:t>In case you choose a non-network hospital, you will have to liaise directly with the hospital for admission. However, you are advised to follow the pre authorization procedure and intimate the TPA about the claim  to ensure eligibility for reimbursement of hospitalization expenses from the insurer</a:t>
            </a:r>
          </a:p>
          <a:p>
            <a:pPr marL="109855" indent="-228600" defTabSz="914400">
              <a:lnSpc>
                <a:spcPct val="110000"/>
              </a:lnSpc>
              <a:spcAft>
                <a:spcPts val="600"/>
              </a:spcAft>
              <a:buClr>
                <a:schemeClr val="accent1"/>
              </a:buClr>
              <a:buSzPct val="100000"/>
              <a:buFont typeface="Arial" panose="020B0604020202020204" pitchFamily="34" charset="0"/>
              <a:buChar char="•"/>
            </a:pPr>
            <a:endParaRPr lang="en-US" sz="1600" strike="noStrike" spc="-1" dirty="0">
              <a:uFill>
                <a:solidFill>
                  <a:srgbClr val="FFFFFF"/>
                </a:solidFill>
              </a:uFill>
            </a:endParaRPr>
          </a:p>
        </p:txBody>
      </p:sp>
      <p:pic>
        <p:nvPicPr>
          <p:cNvPr id="6" name="Picture 2" descr="C:\Users\Sindhu\Desktop\logo.png"/>
          <p:cNvPicPr>
            <a:picLocks noChangeAspect="1" noChangeArrowheads="1"/>
          </p:cNvPicPr>
          <p:nvPr/>
        </p:nvPicPr>
        <p:blipFill>
          <a:blip r:embed="rId3" cstate="print"/>
          <a:srcRect/>
          <a:stretch>
            <a:fillRect/>
          </a:stretch>
        </p:blipFill>
        <p:spPr bwMode="auto">
          <a:xfrm>
            <a:off x="0" y="6100354"/>
            <a:ext cx="2534195" cy="757646"/>
          </a:xfrm>
          <a:prstGeom prst="rect">
            <a:avLst/>
          </a:prstGeom>
          <a:noFill/>
        </p:spPr>
      </p:pic>
      <p:sp>
        <p:nvSpPr>
          <p:cNvPr id="7" name="TextBox 6"/>
          <p:cNvSpPr txBox="1"/>
          <p:nvPr/>
        </p:nvSpPr>
        <p:spPr>
          <a:xfrm>
            <a:off x="222068" y="4624251"/>
            <a:ext cx="4532811" cy="1200329"/>
          </a:xfrm>
          <a:prstGeom prst="rect">
            <a:avLst/>
          </a:prstGeom>
          <a:noFill/>
        </p:spPr>
        <p:txBody>
          <a:bodyPr wrap="square" rtlCol="0">
            <a:spAutoFit/>
          </a:bodyPr>
          <a:lstStyle/>
          <a:p>
            <a:r>
              <a:rPr lang="en-US" b="1" dirty="0"/>
              <a:t>Note : </a:t>
            </a:r>
            <a:r>
              <a:rPr lang="en-US" dirty="0"/>
              <a:t>Reimbursement claims has to intimate with in 24hours form the date of admission and original documents need to submit with in 15days from the date of discharge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403FF-6E62-B66F-F108-AB7D34065E42}"/>
            </a:ext>
          </a:extLst>
        </p:cNvPr>
        <p:cNvGrpSpPr/>
        <p:nvPr/>
      </p:nvGrpSpPr>
      <p:grpSpPr>
        <a:xfrm>
          <a:off x="0" y="0"/>
          <a:ext cx="0" cy="0"/>
          <a:chOff x="0" y="0"/>
          <a:chExt cx="0" cy="0"/>
        </a:xfrm>
      </p:grpSpPr>
      <p:pic>
        <p:nvPicPr>
          <p:cNvPr id="177" name="Picture 2">
            <a:extLst>
              <a:ext uri="{FF2B5EF4-FFF2-40B4-BE49-F238E27FC236}">
                <a16:creationId xmlns:a16="http://schemas.microsoft.com/office/drawing/2014/main" id="{86266A33-D09A-0E38-85BF-E291EA4AF793}"/>
              </a:ext>
            </a:extLst>
          </p:cNvPr>
          <p:cNvPicPr/>
          <p:nvPr/>
        </p:nvPicPr>
        <p:blipFill rotWithShape="1">
          <a:blip r:embed="rId2" cstate="print">
            <a:alphaModFix amt="50000"/>
            <a:grayscl/>
          </a:blip>
          <a:srcRect l="48890" r="1" b="1"/>
          <a:stretch>
            <a:fillRect/>
          </a:stretch>
        </p:blipFill>
        <p:spPr>
          <a:xfrm>
            <a:off x="2" y="10"/>
            <a:ext cx="12191695" cy="6857990"/>
          </a:xfrm>
          <a:prstGeom prst="rect">
            <a:avLst/>
          </a:prstGeom>
        </p:spPr>
      </p:pic>
      <p:sp>
        <p:nvSpPr>
          <p:cNvPr id="175" name="CustomShape 1">
            <a:extLst>
              <a:ext uri="{FF2B5EF4-FFF2-40B4-BE49-F238E27FC236}">
                <a16:creationId xmlns:a16="http://schemas.microsoft.com/office/drawing/2014/main" id="{4A9E284A-0CF7-0E4F-1ADA-CE70F5DAE41C}"/>
              </a:ext>
            </a:extLst>
          </p:cNvPr>
          <p:cNvSpPr/>
          <p:nvPr/>
        </p:nvSpPr>
        <p:spPr>
          <a:xfrm>
            <a:off x="394144" y="212023"/>
            <a:ext cx="3605868" cy="4699000"/>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defTabSz="914400">
              <a:lnSpc>
                <a:spcPct val="90000"/>
              </a:lnSpc>
              <a:spcBef>
                <a:spcPct val="0"/>
              </a:spcBef>
              <a:spcAft>
                <a:spcPts val="600"/>
              </a:spcAft>
            </a:pPr>
            <a:r>
              <a:rPr lang="en-US" sz="3200" strike="noStrike" cap="all" spc="-1" dirty="0">
                <a:uFill>
                  <a:solidFill>
                    <a:srgbClr val="FFFFFF"/>
                  </a:solidFill>
                </a:uFill>
                <a:latin typeface="+mj-lt"/>
                <a:ea typeface="+mj-ea"/>
                <a:cs typeface="+mj-cs"/>
              </a:rPr>
              <a:t>Anywhere CASHLESS process</a:t>
            </a:r>
          </a:p>
        </p:txBody>
      </p:sp>
      <p:sp>
        <p:nvSpPr>
          <p:cNvPr id="176" name="CustomShape 2">
            <a:extLst>
              <a:ext uri="{FF2B5EF4-FFF2-40B4-BE49-F238E27FC236}">
                <a16:creationId xmlns:a16="http://schemas.microsoft.com/office/drawing/2014/main" id="{1C52A6CE-57C2-2576-1BAD-21185558CBDC}"/>
              </a:ext>
            </a:extLst>
          </p:cNvPr>
          <p:cNvSpPr/>
          <p:nvPr/>
        </p:nvSpPr>
        <p:spPr>
          <a:xfrm>
            <a:off x="4976636" y="1193800"/>
            <a:ext cx="6821220" cy="4699000"/>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marL="57150" defTabSz="914400">
              <a:lnSpc>
                <a:spcPct val="110000"/>
              </a:lnSpc>
              <a:spcAft>
                <a:spcPts val="600"/>
              </a:spcAft>
              <a:buClr>
                <a:schemeClr val="accent1"/>
              </a:buClr>
              <a:buSzPct val="100000"/>
            </a:pPr>
            <a:r>
              <a:rPr lang="en-US" sz="1600" strike="noStrike" spc="-1" dirty="0">
                <a:uFill>
                  <a:solidFill>
                    <a:srgbClr val="FFFFFF"/>
                  </a:solidFill>
                </a:uFill>
              </a:rPr>
              <a:t> </a:t>
            </a:r>
          </a:p>
          <a:p>
            <a:pPr marL="57150" defTabSz="914400">
              <a:lnSpc>
                <a:spcPct val="110000"/>
              </a:lnSpc>
              <a:spcAft>
                <a:spcPts val="600"/>
              </a:spcAft>
              <a:buClr>
                <a:schemeClr val="accent1"/>
              </a:buClr>
              <a:buSzPct val="100000"/>
            </a:pPr>
            <a:r>
              <a:rPr lang="en-US" sz="1600" strike="noStrike" spc="-1" dirty="0">
                <a:uFill>
                  <a:solidFill>
                    <a:srgbClr val="FFFFFF"/>
                  </a:solidFill>
                </a:uFill>
              </a:rPr>
              <a:t>You can also avail cashless facility in a Non-Network Hospital.</a:t>
            </a:r>
          </a:p>
          <a:p>
            <a:pPr marL="57150" defTabSz="914400">
              <a:lnSpc>
                <a:spcPct val="110000"/>
              </a:lnSpc>
              <a:spcAft>
                <a:spcPts val="600"/>
              </a:spcAft>
              <a:buClr>
                <a:schemeClr val="accent1"/>
              </a:buClr>
              <a:buSzPct val="100000"/>
            </a:pPr>
            <a:endParaRPr lang="en-US" sz="1600" strike="noStrike" spc="-1" dirty="0">
              <a:uFill>
                <a:solidFill>
                  <a:srgbClr val="FFFFFF"/>
                </a:solidFill>
              </a:uFill>
            </a:endParaRPr>
          </a:p>
          <a:p>
            <a:pPr marL="109855" indent="-228600" defTabSz="914400">
              <a:lnSpc>
                <a:spcPct val="110000"/>
              </a:lnSpc>
              <a:spcAft>
                <a:spcPts val="600"/>
              </a:spcAft>
              <a:buClr>
                <a:schemeClr val="accent1"/>
              </a:buClr>
              <a:buSzPct val="100000"/>
              <a:buFont typeface="Arial" panose="020B0604020202020204" pitchFamily="34" charset="0"/>
              <a:buChar char="•"/>
            </a:pPr>
            <a:r>
              <a:rPr lang="en-US" sz="1600" b="1" strike="noStrike" spc="-1" dirty="0">
                <a:uFill>
                  <a:solidFill>
                    <a:srgbClr val="FFFFFF"/>
                  </a:solidFill>
                </a:uFill>
              </a:rPr>
              <a:t>Early Intimation required</a:t>
            </a:r>
            <a:endParaRPr lang="en-US" sz="1600" strike="noStrike" spc="-1" dirty="0">
              <a:uFill>
                <a:solidFill>
                  <a:srgbClr val="FFFFFF"/>
                </a:solidFill>
              </a:uFill>
            </a:endParaRPr>
          </a:p>
          <a:p>
            <a:pPr marL="109855" indent="-228600" defTabSz="914400">
              <a:lnSpc>
                <a:spcPct val="110000"/>
              </a:lnSpc>
              <a:spcAft>
                <a:spcPts val="600"/>
              </a:spcAft>
              <a:buClr>
                <a:schemeClr val="accent1"/>
              </a:buClr>
              <a:buSzPct val="100000"/>
              <a:buFont typeface="Arial" panose="020B0604020202020204" pitchFamily="34" charset="0"/>
              <a:buChar char="•"/>
            </a:pPr>
            <a:r>
              <a:rPr lang="en-US" sz="1600" b="1" strike="noStrike" spc="-1" dirty="0">
                <a:uFill>
                  <a:solidFill>
                    <a:srgbClr val="FFFFFF"/>
                  </a:solidFill>
                </a:uFill>
              </a:rPr>
              <a:t>Hospital should be ready to facilitate the tariff rates confirmed by  insurance company</a:t>
            </a:r>
          </a:p>
          <a:p>
            <a:pPr marL="109855" indent="-228600" defTabSz="914400">
              <a:lnSpc>
                <a:spcPct val="110000"/>
              </a:lnSpc>
              <a:spcAft>
                <a:spcPts val="600"/>
              </a:spcAft>
              <a:buClr>
                <a:schemeClr val="accent1"/>
              </a:buClr>
              <a:buSzPct val="100000"/>
              <a:buFont typeface="Arial" panose="020B0604020202020204" pitchFamily="34" charset="0"/>
              <a:buChar char="•"/>
            </a:pPr>
            <a:r>
              <a:rPr lang="en-US" sz="1600" b="1" strike="noStrike" spc="-1" dirty="0">
                <a:uFill>
                  <a:solidFill>
                    <a:srgbClr val="FFFFFF"/>
                  </a:solidFill>
                </a:uFill>
              </a:rPr>
              <a:t>Coordinating with the Hospital team.</a:t>
            </a:r>
            <a:endParaRPr lang="en-US" sz="1600" strike="noStrike" spc="-1" dirty="0">
              <a:uFill>
                <a:solidFill>
                  <a:srgbClr val="FFFFFF"/>
                </a:solidFill>
              </a:uFill>
            </a:endParaRPr>
          </a:p>
          <a:p>
            <a:pPr defTabSz="914400">
              <a:lnSpc>
                <a:spcPct val="110000"/>
              </a:lnSpc>
              <a:spcAft>
                <a:spcPts val="600"/>
              </a:spcAft>
              <a:buClr>
                <a:schemeClr val="accent1"/>
              </a:buClr>
              <a:buSzPct val="100000"/>
            </a:pPr>
            <a:endParaRPr lang="en-US" sz="1600" strike="noStrike" spc="-1" dirty="0">
              <a:uFill>
                <a:solidFill>
                  <a:srgbClr val="FFFFFF"/>
                </a:solidFill>
              </a:uFill>
            </a:endParaRPr>
          </a:p>
        </p:txBody>
      </p:sp>
      <p:pic>
        <p:nvPicPr>
          <p:cNvPr id="6" name="Picture 2" descr="C:\Users\Sindhu\Desktop\logo.png">
            <a:extLst>
              <a:ext uri="{FF2B5EF4-FFF2-40B4-BE49-F238E27FC236}">
                <a16:creationId xmlns:a16="http://schemas.microsoft.com/office/drawing/2014/main" id="{EFDB6C20-E627-4A5B-6431-7819748002E8}"/>
              </a:ext>
            </a:extLst>
          </p:cNvPr>
          <p:cNvPicPr>
            <a:picLocks noChangeAspect="1" noChangeArrowheads="1"/>
          </p:cNvPicPr>
          <p:nvPr/>
        </p:nvPicPr>
        <p:blipFill>
          <a:blip r:embed="rId3" cstate="print"/>
          <a:srcRect/>
          <a:stretch>
            <a:fillRect/>
          </a:stretch>
        </p:blipFill>
        <p:spPr bwMode="auto">
          <a:xfrm>
            <a:off x="0" y="6100354"/>
            <a:ext cx="2534195" cy="757646"/>
          </a:xfrm>
          <a:prstGeom prst="rect">
            <a:avLst/>
          </a:prstGeom>
          <a:noFill/>
        </p:spPr>
      </p:pic>
      <p:sp>
        <p:nvSpPr>
          <p:cNvPr id="7" name="TextBox 6">
            <a:extLst>
              <a:ext uri="{FF2B5EF4-FFF2-40B4-BE49-F238E27FC236}">
                <a16:creationId xmlns:a16="http://schemas.microsoft.com/office/drawing/2014/main" id="{BBE9089C-6052-CDB4-0FBC-54A4363FED4F}"/>
              </a:ext>
            </a:extLst>
          </p:cNvPr>
          <p:cNvSpPr txBox="1"/>
          <p:nvPr/>
        </p:nvSpPr>
        <p:spPr>
          <a:xfrm>
            <a:off x="222068" y="4624251"/>
            <a:ext cx="4532811" cy="1200329"/>
          </a:xfrm>
          <a:prstGeom prst="rect">
            <a:avLst/>
          </a:prstGeom>
          <a:noFill/>
        </p:spPr>
        <p:txBody>
          <a:bodyPr wrap="square" rtlCol="0">
            <a:spAutoFit/>
          </a:bodyPr>
          <a:lstStyle/>
          <a:p>
            <a:r>
              <a:rPr lang="en-US" b="1" dirty="0"/>
              <a:t>Note : </a:t>
            </a:r>
            <a:r>
              <a:rPr lang="en-US" dirty="0"/>
              <a:t>Reimbursement claims has to intimate with in 24hours form the date of admission and original documents need to submit with in 15days from the date of discharge</a:t>
            </a:r>
          </a:p>
        </p:txBody>
      </p:sp>
    </p:spTree>
    <p:extLst>
      <p:ext uri="{BB962C8B-B14F-4D97-AF65-F5344CB8AC3E}">
        <p14:creationId xmlns:p14="http://schemas.microsoft.com/office/powerpoint/2010/main" val="878768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ustomShape 1"/>
          <p:cNvSpPr/>
          <p:nvPr/>
        </p:nvSpPr>
        <p:spPr>
          <a:xfrm>
            <a:off x="0" y="0"/>
            <a:ext cx="12190680" cy="68565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180" name="CustomShape 2"/>
          <p:cNvSpPr/>
          <p:nvPr/>
        </p:nvSpPr>
        <p:spPr>
          <a:xfrm flipV="1">
            <a:off x="0" y="-1440"/>
            <a:ext cx="4402440" cy="6856560"/>
          </a:xfrm>
          <a:custGeom>
            <a:avLst/>
            <a:gdLst/>
            <a:ahLst/>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p:style>
      </p:sp>
      <p:sp>
        <p:nvSpPr>
          <p:cNvPr id="181" name="CustomShape 3"/>
          <p:cNvSpPr/>
          <p:nvPr/>
        </p:nvSpPr>
        <p:spPr>
          <a:xfrm>
            <a:off x="534960" y="685800"/>
            <a:ext cx="2638440" cy="51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2800" strike="noStrike" spc="-1">
                <a:solidFill>
                  <a:srgbClr val="FFFFFF"/>
                </a:solidFill>
                <a:uFill>
                  <a:solidFill>
                    <a:srgbClr val="FFFFFF"/>
                  </a:solidFill>
                </a:uFill>
                <a:latin typeface="Calibri" panose="020F0502020204030204"/>
                <a:ea typeface="DejaVu Sans"/>
              </a:rPr>
              <a:t>Reimbursement claims document requirements</a:t>
            </a:r>
            <a:endParaRPr lang="en-US" sz="1800" strike="noStrike" spc="-1">
              <a:solidFill>
                <a:srgbClr val="000000"/>
              </a:solidFill>
              <a:uFill>
                <a:solidFill>
                  <a:srgbClr val="FFFFFF"/>
                </a:solidFill>
              </a:uFill>
              <a:latin typeface="Arial" panose="020B0604020202020204"/>
            </a:endParaRPr>
          </a:p>
        </p:txBody>
      </p:sp>
      <p:sp>
        <p:nvSpPr>
          <p:cNvPr id="182" name="CustomShape 4"/>
          <p:cNvSpPr/>
          <p:nvPr/>
        </p:nvSpPr>
        <p:spPr>
          <a:xfrm>
            <a:off x="3621600" y="0"/>
            <a:ext cx="1121040" cy="5327640"/>
          </a:xfrm>
          <a:custGeom>
            <a:avLst/>
            <a:gdLst/>
            <a:ahLst/>
            <a:cxnLst/>
            <a:rect l="l" t="t" r="r" b="b"/>
            <a:pathLst>
              <a:path w="707" h="3357">
                <a:moveTo>
                  <a:pt x="0" y="3330"/>
                </a:moveTo>
                <a:lnTo>
                  <a:pt x="156" y="3357"/>
                </a:lnTo>
                <a:lnTo>
                  <a:pt x="707" y="0"/>
                </a:lnTo>
                <a:lnTo>
                  <a:pt x="547" y="0"/>
                </a:lnTo>
                <a:lnTo>
                  <a:pt x="0" y="3330"/>
                </a:ln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83" name="CustomShape 5"/>
          <p:cNvSpPr/>
          <p:nvPr/>
        </p:nvSpPr>
        <p:spPr>
          <a:xfrm>
            <a:off x="3315240" y="0"/>
            <a:ext cx="1116000" cy="5275440"/>
          </a:xfrm>
          <a:custGeom>
            <a:avLst/>
            <a:gdLst/>
            <a:ahLst/>
            <a:cxnLst/>
            <a:rect l="l" t="t"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tyle>
          <a:lnRef idx="0">
            <a:scrgbClr r="0" g="0" b="0"/>
          </a:lnRef>
          <a:fillRef idx="0">
            <a:scrgbClr r="0" g="0" b="0"/>
          </a:fillRef>
          <a:effectRef idx="0">
            <a:scrgbClr r="0" g="0" b="0"/>
          </a:effectRef>
          <a:fontRef idx="minor"/>
        </p:style>
      </p:sp>
      <p:sp>
        <p:nvSpPr>
          <p:cNvPr id="184" name="CustomShape 6"/>
          <p:cNvSpPr/>
          <p:nvPr/>
        </p:nvSpPr>
        <p:spPr>
          <a:xfrm>
            <a:off x="3315240" y="5238720"/>
            <a:ext cx="1227240" cy="1617840"/>
          </a:xfrm>
          <a:custGeom>
            <a:avLst/>
            <a:gdLst/>
            <a:ahLst/>
            <a:cxnLst/>
            <a:rect l="l" t="t" r="r" b="b"/>
            <a:pathLst>
              <a:path w="774" h="1020">
                <a:moveTo>
                  <a:pt x="0" y="0"/>
                </a:moveTo>
                <a:lnTo>
                  <a:pt x="740" y="1020"/>
                </a:lnTo>
                <a:lnTo>
                  <a:pt x="774" y="1020"/>
                </a:lnTo>
                <a:lnTo>
                  <a:pt x="0" y="0"/>
                </a:lnTo>
                <a:close/>
              </a:path>
            </a:pathLst>
          </a:custGeom>
          <a:solidFill>
            <a:schemeClr val="tx1">
              <a:lumMod val="85000"/>
              <a:lumOff val="15000"/>
            </a:schemeClr>
          </a:solidFill>
          <a:ln>
            <a:noFill/>
          </a:ln>
        </p:spPr>
        <p:style>
          <a:lnRef idx="0">
            <a:scrgbClr r="0" g="0" b="0"/>
          </a:lnRef>
          <a:fillRef idx="0">
            <a:scrgbClr r="0" g="0" b="0"/>
          </a:fillRef>
          <a:effectRef idx="0">
            <a:scrgbClr r="0" g="0" b="0"/>
          </a:effectRef>
          <a:fontRef idx="minor"/>
        </p:style>
      </p:sp>
      <p:sp>
        <p:nvSpPr>
          <p:cNvPr id="185" name="CustomShape 7"/>
          <p:cNvSpPr/>
          <p:nvPr/>
        </p:nvSpPr>
        <p:spPr>
          <a:xfrm>
            <a:off x="3621600" y="5291280"/>
            <a:ext cx="1494000" cy="1565280"/>
          </a:xfrm>
          <a:custGeom>
            <a:avLst/>
            <a:gdLst/>
            <a:ahLst/>
            <a:cxnLst/>
            <a:rect l="l" t="t" r="r" b="b"/>
            <a:pathLst>
              <a:path w="942" h="987">
                <a:moveTo>
                  <a:pt x="0" y="0"/>
                </a:moveTo>
                <a:lnTo>
                  <a:pt x="909" y="987"/>
                </a:lnTo>
                <a:lnTo>
                  <a:pt x="942" y="987"/>
                </a:lnTo>
                <a:lnTo>
                  <a:pt x="0" y="0"/>
                </a:lnTo>
                <a:close/>
              </a:path>
            </a:pathLst>
          </a:custGeom>
          <a:solidFill>
            <a:schemeClr val="accent1">
              <a:lumMod val="50000"/>
            </a:schemeClr>
          </a:solidFill>
          <a:ln>
            <a:noFill/>
          </a:ln>
        </p:spPr>
        <p:style>
          <a:lnRef idx="0">
            <a:scrgbClr r="0" g="0" b="0"/>
          </a:lnRef>
          <a:fillRef idx="0">
            <a:scrgbClr r="0" g="0" b="0"/>
          </a:fillRef>
          <a:effectRef idx="0">
            <a:scrgbClr r="0" g="0" b="0"/>
          </a:effectRef>
          <a:fontRef idx="minor"/>
        </p:style>
      </p:sp>
      <p:sp>
        <p:nvSpPr>
          <p:cNvPr id="186" name="CustomShape 8"/>
          <p:cNvSpPr/>
          <p:nvPr/>
        </p:nvSpPr>
        <p:spPr>
          <a:xfrm>
            <a:off x="3621600" y="5286240"/>
            <a:ext cx="2129040" cy="1570320"/>
          </a:xfrm>
          <a:custGeom>
            <a:avLst/>
            <a:gdLst/>
            <a:ahLst/>
            <a:cxnLst/>
            <a:rect l="l" t="t"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tyle>
          <a:lnRef idx="0">
            <a:scrgbClr r="0" g="0" b="0"/>
          </a:lnRef>
          <a:fillRef idx="0">
            <a:scrgbClr r="0" g="0" b="0"/>
          </a:fillRef>
          <a:effectRef idx="0">
            <a:scrgbClr r="0" g="0" b="0"/>
          </a:effectRef>
          <a:fontRef idx="minor"/>
        </p:style>
      </p:sp>
      <p:sp>
        <p:nvSpPr>
          <p:cNvPr id="187" name="CustomShape 9"/>
          <p:cNvSpPr/>
          <p:nvPr/>
        </p:nvSpPr>
        <p:spPr>
          <a:xfrm>
            <a:off x="3315240" y="5238720"/>
            <a:ext cx="1694160" cy="1617840"/>
          </a:xfrm>
          <a:custGeom>
            <a:avLst/>
            <a:gdLst/>
            <a:ahLst/>
            <a:cxnLst/>
            <a:rect l="l" t="t"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tyle>
          <a:lnRef idx="0">
            <a:scrgbClr r="0" g="0" b="0"/>
          </a:lnRef>
          <a:fillRef idx="0">
            <a:scrgbClr r="0" g="0" b="0"/>
          </a:fillRef>
          <a:effectRef idx="0">
            <a:scrgbClr r="0" g="0" b="0"/>
          </a:effectRef>
          <a:fontRef idx="minor"/>
        </p:style>
      </p:sp>
      <p:sp>
        <p:nvSpPr>
          <p:cNvPr id="189" name="Line 10"/>
          <p:cNvSpPr/>
          <p:nvPr/>
        </p:nvSpPr>
        <p:spPr>
          <a:xfrm>
            <a:off x="5010120" y="687960"/>
            <a:ext cx="7181640" cy="0"/>
          </a:xfrm>
          <a:prstGeom prst="line">
            <a:avLst/>
          </a:prstGeom>
          <a:ln>
            <a:solidFill>
              <a:schemeClr val="accent2">
                <a:hueOff val="0"/>
                <a:satOff val="0"/>
                <a:lumOff val="0"/>
                <a:alphaOff val="0"/>
              </a:schemeClr>
            </a:solidFill>
            <a:round/>
          </a:ln>
        </p:spPr>
        <p:style>
          <a:lnRef idx="2">
            <a:scrgbClr r="0" g="0" b="0"/>
          </a:lnRef>
          <a:fillRef idx="0">
            <a:scrgbClr r="0" g="0" b="0"/>
          </a:fillRef>
          <a:effectRef idx="0">
            <a:scrgbClr r="0" g="0" b="0"/>
          </a:effectRef>
          <a:fontRef idx="minor"/>
        </p:style>
      </p:sp>
      <p:sp>
        <p:nvSpPr>
          <p:cNvPr id="190" name="CustomShape 11"/>
          <p:cNvSpPr/>
          <p:nvPr/>
        </p:nvSpPr>
        <p:spPr>
          <a:xfrm>
            <a:off x="5010120" y="688320"/>
            <a:ext cx="7180560" cy="423720"/>
          </a:xfrm>
          <a:prstGeom prst="rect">
            <a:avLst/>
          </a:prstGeom>
          <a:noFill/>
          <a:ln>
            <a:noFill/>
          </a:ln>
        </p:spPr>
        <p:style>
          <a:lnRef idx="0">
            <a:scrgbClr r="0" g="0" b="0"/>
          </a:lnRef>
          <a:fillRef idx="0">
            <a:scrgbClr r="0" g="0" b="0"/>
          </a:fillRef>
          <a:effectRef idx="0">
            <a:scrgbClr r="0" g="0" b="0"/>
          </a:effectRef>
          <a:fontRef idx="minor"/>
        </p:style>
        <p:txBody>
          <a:bodyPr lIns="45720" tIns="45000" rIns="45720" bIns="45000"/>
          <a:lstStyle/>
          <a:p>
            <a:pPr>
              <a:lnSpc>
                <a:spcPct val="90000"/>
              </a:lnSpc>
            </a:pPr>
            <a:r>
              <a:rPr lang="en-US" sz="1200" b="1" u="sng" strike="noStrike" spc="-1">
                <a:solidFill>
                  <a:srgbClr val="000000"/>
                </a:solidFill>
                <a:uFill>
                  <a:solidFill>
                    <a:srgbClr val="FFFFFF"/>
                  </a:solidFill>
                </a:uFill>
                <a:latin typeface="Corbel" panose="020B0503020204020204"/>
                <a:ea typeface="DejaVu Sans"/>
              </a:rPr>
              <a:t>Documents Required  (All in ORIGINAL)</a:t>
            </a:r>
            <a:endParaRPr lang="en-US" sz="1800" strike="noStrike" spc="-1">
              <a:solidFill>
                <a:srgbClr val="000000"/>
              </a:solidFill>
              <a:uFill>
                <a:solidFill>
                  <a:srgbClr val="FFFFFF"/>
                </a:solidFill>
              </a:uFill>
              <a:latin typeface="Arial" panose="020B0604020202020204"/>
            </a:endParaRPr>
          </a:p>
        </p:txBody>
      </p:sp>
      <p:sp>
        <p:nvSpPr>
          <p:cNvPr id="191" name="Line 12"/>
          <p:cNvSpPr/>
          <p:nvPr/>
        </p:nvSpPr>
        <p:spPr>
          <a:xfrm>
            <a:off x="5010120" y="1113120"/>
            <a:ext cx="7181640" cy="0"/>
          </a:xfrm>
          <a:prstGeom prst="line">
            <a:avLst/>
          </a:prstGeom>
          <a:ln>
            <a:solidFill>
              <a:schemeClr val="accent3">
                <a:hueOff val="0"/>
                <a:satOff val="0"/>
                <a:lumOff val="0"/>
                <a:alphaOff val="0"/>
              </a:schemeClr>
            </a:solidFill>
            <a:round/>
          </a:ln>
        </p:spPr>
        <p:style>
          <a:lnRef idx="2">
            <a:scrgbClr r="0" g="0" b="0"/>
          </a:lnRef>
          <a:fillRef idx="0">
            <a:scrgbClr r="0" g="0" b="0"/>
          </a:fillRef>
          <a:effectRef idx="0">
            <a:scrgbClr r="0" g="0" b="0"/>
          </a:effectRef>
          <a:fontRef idx="minor"/>
        </p:style>
      </p:sp>
      <p:sp>
        <p:nvSpPr>
          <p:cNvPr id="192" name="CustomShape 13"/>
          <p:cNvSpPr/>
          <p:nvPr/>
        </p:nvSpPr>
        <p:spPr>
          <a:xfrm>
            <a:off x="5010120" y="1113480"/>
            <a:ext cx="7180560" cy="423720"/>
          </a:xfrm>
          <a:prstGeom prst="rect">
            <a:avLst/>
          </a:prstGeom>
          <a:noFill/>
          <a:ln>
            <a:noFill/>
          </a:ln>
        </p:spPr>
        <p:style>
          <a:lnRef idx="0">
            <a:scrgbClr r="0" g="0" b="0"/>
          </a:lnRef>
          <a:fillRef idx="0">
            <a:scrgbClr r="0" g="0" b="0"/>
          </a:fillRef>
          <a:effectRef idx="0">
            <a:scrgbClr r="0" g="0" b="0"/>
          </a:effectRef>
          <a:fontRef idx="minor"/>
        </p:style>
        <p:txBody>
          <a:bodyPr lIns="53280" tIns="53280" rIns="53280" bIns="53280"/>
          <a:lstStyle/>
          <a:p>
            <a:pPr>
              <a:lnSpc>
                <a:spcPct val="90000"/>
              </a:lnSpc>
            </a:pPr>
            <a:r>
              <a:rPr lang="en-US" sz="1400" strike="noStrike" spc="-1">
                <a:solidFill>
                  <a:srgbClr val="000000"/>
                </a:solidFill>
                <a:uFill>
                  <a:solidFill>
                    <a:srgbClr val="FFFFFF"/>
                  </a:solidFill>
                </a:uFill>
                <a:latin typeface="Corbel" panose="020B0503020204020204"/>
                <a:ea typeface="DejaVu Sans"/>
              </a:rPr>
              <a:t>Signed Claim form  (KYC form is mandatory  for claims above INR 100,000) </a:t>
            </a:r>
            <a:endParaRPr lang="en-US" sz="1800" strike="noStrike" spc="-1">
              <a:solidFill>
                <a:srgbClr val="000000"/>
              </a:solidFill>
              <a:uFill>
                <a:solidFill>
                  <a:srgbClr val="FFFFFF"/>
                </a:solidFill>
              </a:uFill>
              <a:latin typeface="Arial" panose="020B0604020202020204"/>
            </a:endParaRPr>
          </a:p>
        </p:txBody>
      </p:sp>
      <p:sp>
        <p:nvSpPr>
          <p:cNvPr id="193" name="Line 14"/>
          <p:cNvSpPr/>
          <p:nvPr/>
        </p:nvSpPr>
        <p:spPr>
          <a:xfrm>
            <a:off x="5010120" y="1538280"/>
            <a:ext cx="7181640" cy="0"/>
          </a:xfrm>
          <a:prstGeom prst="line">
            <a:avLst/>
          </a:prstGeom>
          <a:ln>
            <a:solidFill>
              <a:schemeClr val="accent4">
                <a:hueOff val="0"/>
                <a:satOff val="0"/>
                <a:lumOff val="0"/>
                <a:alphaOff val="0"/>
              </a:schemeClr>
            </a:solidFill>
            <a:round/>
          </a:ln>
        </p:spPr>
        <p:style>
          <a:lnRef idx="2">
            <a:scrgbClr r="0" g="0" b="0"/>
          </a:lnRef>
          <a:fillRef idx="0">
            <a:scrgbClr r="0" g="0" b="0"/>
          </a:fillRef>
          <a:effectRef idx="0">
            <a:scrgbClr r="0" g="0" b="0"/>
          </a:effectRef>
          <a:fontRef idx="minor"/>
        </p:style>
      </p:sp>
      <p:sp>
        <p:nvSpPr>
          <p:cNvPr id="194" name="CustomShape 15"/>
          <p:cNvSpPr/>
          <p:nvPr/>
        </p:nvSpPr>
        <p:spPr>
          <a:xfrm>
            <a:off x="5010120" y="1538280"/>
            <a:ext cx="7180560" cy="423720"/>
          </a:xfrm>
          <a:prstGeom prst="rect">
            <a:avLst/>
          </a:prstGeom>
          <a:noFill/>
          <a:ln>
            <a:noFill/>
          </a:ln>
        </p:spPr>
        <p:style>
          <a:lnRef idx="0">
            <a:scrgbClr r="0" g="0" b="0"/>
          </a:lnRef>
          <a:fillRef idx="0">
            <a:scrgbClr r="0" g="0" b="0"/>
          </a:fillRef>
          <a:effectRef idx="0">
            <a:scrgbClr r="0" g="0" b="0"/>
          </a:effectRef>
          <a:fontRef idx="minor"/>
        </p:style>
        <p:txBody>
          <a:bodyPr lIns="53280" tIns="53280" rIns="53280" bIns="53280"/>
          <a:lstStyle/>
          <a:p>
            <a:pPr>
              <a:lnSpc>
                <a:spcPct val="90000"/>
              </a:lnSpc>
            </a:pPr>
            <a:r>
              <a:rPr lang="en-US" sz="1400" strike="noStrike" spc="-1" dirty="0">
                <a:solidFill>
                  <a:srgbClr val="000000"/>
                </a:solidFill>
                <a:uFill>
                  <a:solidFill>
                    <a:srgbClr val="FFFFFF"/>
                  </a:solidFill>
                </a:uFill>
                <a:latin typeface="Corbel" panose="020B0503020204020204"/>
                <a:ea typeface="DejaVu Sans"/>
              </a:rPr>
              <a:t>Main Hospital bills in original (with bill no, signed and stamped by the hospital) with all charges itemized and the original receipts </a:t>
            </a:r>
            <a:endParaRPr lang="en-US" sz="1800" strike="noStrike" spc="-1" dirty="0">
              <a:solidFill>
                <a:srgbClr val="000000"/>
              </a:solidFill>
              <a:uFill>
                <a:solidFill>
                  <a:srgbClr val="FFFFFF"/>
                </a:solidFill>
              </a:uFill>
              <a:latin typeface="Arial" panose="020B0604020202020204"/>
            </a:endParaRPr>
          </a:p>
        </p:txBody>
      </p:sp>
      <p:sp>
        <p:nvSpPr>
          <p:cNvPr id="195" name="Line 16"/>
          <p:cNvSpPr/>
          <p:nvPr/>
        </p:nvSpPr>
        <p:spPr>
          <a:xfrm>
            <a:off x="5010120" y="1963080"/>
            <a:ext cx="7181640" cy="0"/>
          </a:xfrm>
          <a:prstGeom prst="line">
            <a:avLst/>
          </a:prstGeom>
          <a:ln>
            <a:solidFill>
              <a:schemeClr val="accent5">
                <a:hueOff val="0"/>
                <a:satOff val="0"/>
                <a:lumOff val="0"/>
                <a:alphaOff val="0"/>
              </a:schemeClr>
            </a:solidFill>
            <a:round/>
          </a:ln>
        </p:spPr>
        <p:style>
          <a:lnRef idx="2">
            <a:scrgbClr r="0" g="0" b="0"/>
          </a:lnRef>
          <a:fillRef idx="0">
            <a:scrgbClr r="0" g="0" b="0"/>
          </a:fillRef>
          <a:effectRef idx="0">
            <a:scrgbClr r="0" g="0" b="0"/>
          </a:effectRef>
          <a:fontRef idx="minor"/>
        </p:style>
      </p:sp>
      <p:sp>
        <p:nvSpPr>
          <p:cNvPr id="196" name="CustomShape 17"/>
          <p:cNvSpPr/>
          <p:nvPr/>
        </p:nvSpPr>
        <p:spPr>
          <a:xfrm>
            <a:off x="5010120" y="1963440"/>
            <a:ext cx="7180560" cy="423720"/>
          </a:xfrm>
          <a:prstGeom prst="rect">
            <a:avLst/>
          </a:prstGeom>
          <a:noFill/>
          <a:ln>
            <a:noFill/>
          </a:ln>
        </p:spPr>
        <p:style>
          <a:lnRef idx="0">
            <a:scrgbClr r="0" g="0" b="0"/>
          </a:lnRef>
          <a:fillRef idx="0">
            <a:scrgbClr r="0" g="0" b="0"/>
          </a:fillRef>
          <a:effectRef idx="0">
            <a:scrgbClr r="0" g="0" b="0"/>
          </a:effectRef>
          <a:fontRef idx="minor"/>
        </p:style>
        <p:txBody>
          <a:bodyPr lIns="53280" tIns="53280" rIns="53280" bIns="53280"/>
          <a:lstStyle/>
          <a:p>
            <a:pPr>
              <a:lnSpc>
                <a:spcPct val="90000"/>
              </a:lnSpc>
            </a:pPr>
            <a:r>
              <a:rPr lang="en-US" sz="1400" strike="noStrike" spc="-1">
                <a:solidFill>
                  <a:srgbClr val="000000"/>
                </a:solidFill>
                <a:uFill>
                  <a:solidFill>
                    <a:srgbClr val="FFFFFF"/>
                  </a:solidFill>
                </a:uFill>
                <a:latin typeface="Corbel" panose="020B0503020204020204"/>
                <a:ea typeface="DejaVu Sans"/>
              </a:rPr>
              <a:t>Discharge Card (original)</a:t>
            </a:r>
            <a:endParaRPr lang="en-US" sz="1800" strike="noStrike" spc="-1">
              <a:solidFill>
                <a:srgbClr val="000000"/>
              </a:solidFill>
              <a:uFill>
                <a:solidFill>
                  <a:srgbClr val="FFFFFF"/>
                </a:solidFill>
              </a:uFill>
              <a:latin typeface="Arial" panose="020B0604020202020204"/>
            </a:endParaRPr>
          </a:p>
        </p:txBody>
      </p:sp>
      <p:sp>
        <p:nvSpPr>
          <p:cNvPr id="197" name="Line 18"/>
          <p:cNvSpPr/>
          <p:nvPr/>
        </p:nvSpPr>
        <p:spPr>
          <a:xfrm>
            <a:off x="5010120" y="2388240"/>
            <a:ext cx="7181640" cy="0"/>
          </a:xfrm>
          <a:prstGeom prst="line">
            <a:avLst/>
          </a:prstGeom>
          <a:ln>
            <a:solidFill>
              <a:schemeClr val="accent6">
                <a:hueOff val="0"/>
                <a:satOff val="0"/>
                <a:lumOff val="0"/>
                <a:alphaOff val="0"/>
              </a:schemeClr>
            </a:solidFill>
            <a:round/>
          </a:ln>
        </p:spPr>
        <p:style>
          <a:lnRef idx="2">
            <a:scrgbClr r="0" g="0" b="0"/>
          </a:lnRef>
          <a:fillRef idx="0">
            <a:scrgbClr r="0" g="0" b="0"/>
          </a:fillRef>
          <a:effectRef idx="0">
            <a:scrgbClr r="0" g="0" b="0"/>
          </a:effectRef>
          <a:fontRef idx="minor"/>
        </p:style>
      </p:sp>
      <p:sp>
        <p:nvSpPr>
          <p:cNvPr id="198" name="CustomShape 19"/>
          <p:cNvSpPr/>
          <p:nvPr/>
        </p:nvSpPr>
        <p:spPr>
          <a:xfrm>
            <a:off x="5010120" y="2388600"/>
            <a:ext cx="7180560" cy="423720"/>
          </a:xfrm>
          <a:prstGeom prst="rect">
            <a:avLst/>
          </a:prstGeom>
          <a:noFill/>
          <a:ln>
            <a:noFill/>
          </a:ln>
        </p:spPr>
        <p:style>
          <a:lnRef idx="0">
            <a:scrgbClr r="0" g="0" b="0"/>
          </a:lnRef>
          <a:fillRef idx="0">
            <a:scrgbClr r="0" g="0" b="0"/>
          </a:fillRef>
          <a:effectRef idx="0">
            <a:scrgbClr r="0" g="0" b="0"/>
          </a:effectRef>
          <a:fontRef idx="minor"/>
        </p:style>
        <p:txBody>
          <a:bodyPr lIns="53280" tIns="53280" rIns="53280" bIns="53280"/>
          <a:lstStyle/>
          <a:p>
            <a:pPr>
              <a:lnSpc>
                <a:spcPct val="90000"/>
              </a:lnSpc>
            </a:pPr>
            <a:r>
              <a:rPr lang="en-US" sz="1400" strike="noStrike" spc="-1" dirty="0">
                <a:solidFill>
                  <a:srgbClr val="000000"/>
                </a:solidFill>
                <a:uFill>
                  <a:solidFill>
                    <a:srgbClr val="FFFFFF"/>
                  </a:solidFill>
                </a:uFill>
                <a:latin typeface="Corbel" panose="020B0503020204020204"/>
                <a:ea typeface="DejaVu Sans"/>
              </a:rPr>
              <a:t>Attending doctors’ bills and receipts and certificate regarding diagnosis (if separate from hospital bill)</a:t>
            </a:r>
            <a:endParaRPr lang="en-US" sz="1800" strike="noStrike" spc="-1" dirty="0">
              <a:solidFill>
                <a:srgbClr val="000000"/>
              </a:solidFill>
              <a:uFill>
                <a:solidFill>
                  <a:srgbClr val="FFFFFF"/>
                </a:solidFill>
              </a:uFill>
              <a:latin typeface="Arial" panose="020B0604020202020204"/>
            </a:endParaRPr>
          </a:p>
        </p:txBody>
      </p:sp>
      <p:sp>
        <p:nvSpPr>
          <p:cNvPr id="199" name="Line 20"/>
          <p:cNvSpPr/>
          <p:nvPr/>
        </p:nvSpPr>
        <p:spPr>
          <a:xfrm>
            <a:off x="5010120" y="2813400"/>
            <a:ext cx="7181640" cy="0"/>
          </a:xfrm>
          <a:prstGeom prst="line">
            <a:avLst/>
          </a:prstGeom>
          <a:ln>
            <a:solidFill>
              <a:schemeClr val="accent2">
                <a:hueOff val="0"/>
                <a:satOff val="0"/>
                <a:lumOff val="0"/>
                <a:alphaOff val="0"/>
              </a:schemeClr>
            </a:solidFill>
            <a:round/>
          </a:ln>
        </p:spPr>
        <p:style>
          <a:lnRef idx="2">
            <a:scrgbClr r="0" g="0" b="0"/>
          </a:lnRef>
          <a:fillRef idx="0">
            <a:scrgbClr r="0" g="0" b="0"/>
          </a:fillRef>
          <a:effectRef idx="0">
            <a:scrgbClr r="0" g="0" b="0"/>
          </a:effectRef>
          <a:fontRef idx="minor"/>
        </p:style>
      </p:sp>
      <p:sp>
        <p:nvSpPr>
          <p:cNvPr id="200" name="CustomShape 21"/>
          <p:cNvSpPr/>
          <p:nvPr/>
        </p:nvSpPr>
        <p:spPr>
          <a:xfrm>
            <a:off x="5010120" y="2813400"/>
            <a:ext cx="7180560" cy="423720"/>
          </a:xfrm>
          <a:prstGeom prst="rect">
            <a:avLst/>
          </a:prstGeom>
          <a:noFill/>
          <a:ln>
            <a:noFill/>
          </a:ln>
        </p:spPr>
        <p:style>
          <a:lnRef idx="0">
            <a:scrgbClr r="0" g="0" b="0"/>
          </a:lnRef>
          <a:fillRef idx="0">
            <a:scrgbClr r="0" g="0" b="0"/>
          </a:fillRef>
          <a:effectRef idx="0">
            <a:scrgbClr r="0" g="0" b="0"/>
          </a:effectRef>
          <a:fontRef idx="minor"/>
        </p:style>
        <p:txBody>
          <a:bodyPr lIns="53280" tIns="53280" rIns="53280" bIns="53280"/>
          <a:lstStyle/>
          <a:p>
            <a:pPr>
              <a:lnSpc>
                <a:spcPct val="90000"/>
              </a:lnSpc>
            </a:pPr>
            <a:r>
              <a:rPr lang="en-US" sz="1400" strike="noStrike" spc="-1">
                <a:solidFill>
                  <a:srgbClr val="000000"/>
                </a:solidFill>
                <a:uFill>
                  <a:solidFill>
                    <a:srgbClr val="FFFFFF"/>
                  </a:solidFill>
                </a:uFill>
                <a:latin typeface="Corbel" panose="020B0503020204020204"/>
                <a:ea typeface="DejaVu Sans"/>
              </a:rPr>
              <a:t>Original reports or attested copies of Bills and Receipts for Medicines, Investigations along with Doctors prescription in Original and Laboratory </a:t>
            </a:r>
            <a:endParaRPr lang="en-US" sz="1800" strike="noStrike" spc="-1">
              <a:solidFill>
                <a:srgbClr val="000000"/>
              </a:solidFill>
              <a:uFill>
                <a:solidFill>
                  <a:srgbClr val="FFFFFF"/>
                </a:solidFill>
              </a:uFill>
              <a:latin typeface="Arial" panose="020B0604020202020204"/>
            </a:endParaRPr>
          </a:p>
        </p:txBody>
      </p:sp>
      <p:sp>
        <p:nvSpPr>
          <p:cNvPr id="201" name="Line 22"/>
          <p:cNvSpPr/>
          <p:nvPr/>
        </p:nvSpPr>
        <p:spPr>
          <a:xfrm>
            <a:off x="5010120" y="3238200"/>
            <a:ext cx="7181640" cy="0"/>
          </a:xfrm>
          <a:prstGeom prst="line">
            <a:avLst/>
          </a:prstGeom>
          <a:ln>
            <a:solidFill>
              <a:schemeClr val="accent3">
                <a:hueOff val="0"/>
                <a:satOff val="0"/>
                <a:lumOff val="0"/>
                <a:alphaOff val="0"/>
              </a:schemeClr>
            </a:solidFill>
            <a:round/>
          </a:ln>
        </p:spPr>
        <p:style>
          <a:lnRef idx="2">
            <a:scrgbClr r="0" g="0" b="0"/>
          </a:lnRef>
          <a:fillRef idx="0">
            <a:scrgbClr r="0" g="0" b="0"/>
          </a:fillRef>
          <a:effectRef idx="0">
            <a:scrgbClr r="0" g="0" b="0"/>
          </a:effectRef>
          <a:fontRef idx="minor"/>
        </p:style>
      </p:sp>
      <p:sp>
        <p:nvSpPr>
          <p:cNvPr id="202" name="CustomShape 23"/>
          <p:cNvSpPr/>
          <p:nvPr/>
        </p:nvSpPr>
        <p:spPr>
          <a:xfrm>
            <a:off x="5010120" y="3238560"/>
            <a:ext cx="7180560" cy="423720"/>
          </a:xfrm>
          <a:prstGeom prst="rect">
            <a:avLst/>
          </a:prstGeom>
          <a:noFill/>
          <a:ln>
            <a:noFill/>
          </a:ln>
        </p:spPr>
        <p:style>
          <a:lnRef idx="0">
            <a:scrgbClr r="0" g="0" b="0"/>
          </a:lnRef>
          <a:fillRef idx="0">
            <a:scrgbClr r="0" g="0" b="0"/>
          </a:fillRef>
          <a:effectRef idx="0">
            <a:scrgbClr r="0" g="0" b="0"/>
          </a:effectRef>
          <a:fontRef idx="minor"/>
        </p:style>
        <p:txBody>
          <a:bodyPr lIns="53280" tIns="53280" rIns="53280" bIns="53280"/>
          <a:lstStyle/>
          <a:p>
            <a:pPr>
              <a:lnSpc>
                <a:spcPct val="90000"/>
              </a:lnSpc>
            </a:pPr>
            <a:r>
              <a:rPr lang="en-US" sz="1400" strike="noStrike" spc="-1" dirty="0">
                <a:solidFill>
                  <a:srgbClr val="000000"/>
                </a:solidFill>
                <a:uFill>
                  <a:solidFill>
                    <a:srgbClr val="FFFFFF"/>
                  </a:solidFill>
                </a:uFill>
                <a:latin typeface="Corbel" panose="020B0503020204020204"/>
                <a:ea typeface="DejaVu Sans"/>
              </a:rPr>
              <a:t>Follow-up advice or letter for line of treatment after discharge from hospital, from Doctor.</a:t>
            </a:r>
            <a:endParaRPr lang="en-US" sz="1800" strike="noStrike" spc="-1" dirty="0">
              <a:solidFill>
                <a:srgbClr val="000000"/>
              </a:solidFill>
              <a:uFill>
                <a:solidFill>
                  <a:srgbClr val="FFFFFF"/>
                </a:solidFill>
              </a:uFill>
              <a:latin typeface="Arial" panose="020B0604020202020204"/>
            </a:endParaRPr>
          </a:p>
        </p:txBody>
      </p:sp>
      <p:sp>
        <p:nvSpPr>
          <p:cNvPr id="203" name="Line 24"/>
          <p:cNvSpPr/>
          <p:nvPr/>
        </p:nvSpPr>
        <p:spPr>
          <a:xfrm>
            <a:off x="5010120" y="3663360"/>
            <a:ext cx="7181640" cy="0"/>
          </a:xfrm>
          <a:prstGeom prst="line">
            <a:avLst/>
          </a:prstGeom>
          <a:ln>
            <a:solidFill>
              <a:schemeClr val="accent4">
                <a:hueOff val="0"/>
                <a:satOff val="0"/>
                <a:lumOff val="0"/>
                <a:alphaOff val="0"/>
              </a:schemeClr>
            </a:solidFill>
            <a:round/>
          </a:ln>
        </p:spPr>
        <p:style>
          <a:lnRef idx="2">
            <a:scrgbClr r="0" g="0" b="0"/>
          </a:lnRef>
          <a:fillRef idx="0">
            <a:scrgbClr r="0" g="0" b="0"/>
          </a:fillRef>
          <a:effectRef idx="0">
            <a:scrgbClr r="0" g="0" b="0"/>
          </a:effectRef>
          <a:fontRef idx="minor"/>
        </p:style>
      </p:sp>
      <p:sp>
        <p:nvSpPr>
          <p:cNvPr id="204" name="CustomShape 25"/>
          <p:cNvSpPr/>
          <p:nvPr/>
        </p:nvSpPr>
        <p:spPr>
          <a:xfrm>
            <a:off x="5010120" y="3663360"/>
            <a:ext cx="7180560" cy="423720"/>
          </a:xfrm>
          <a:prstGeom prst="rect">
            <a:avLst/>
          </a:prstGeom>
          <a:noFill/>
          <a:ln>
            <a:noFill/>
          </a:ln>
        </p:spPr>
        <p:style>
          <a:lnRef idx="0">
            <a:scrgbClr r="0" g="0" b="0"/>
          </a:lnRef>
          <a:fillRef idx="0">
            <a:scrgbClr r="0" g="0" b="0"/>
          </a:fillRef>
          <a:effectRef idx="0">
            <a:scrgbClr r="0" g="0" b="0"/>
          </a:effectRef>
          <a:fontRef idx="minor"/>
        </p:style>
        <p:txBody>
          <a:bodyPr lIns="53280" tIns="53280" rIns="53280" bIns="53280"/>
          <a:lstStyle/>
          <a:p>
            <a:pPr>
              <a:lnSpc>
                <a:spcPct val="90000"/>
              </a:lnSpc>
            </a:pPr>
            <a:r>
              <a:rPr lang="en-US" sz="1400" strike="noStrike" spc="-1">
                <a:solidFill>
                  <a:srgbClr val="000000"/>
                </a:solidFill>
                <a:uFill>
                  <a:solidFill>
                    <a:srgbClr val="FFFFFF"/>
                  </a:solidFill>
                </a:uFill>
                <a:latin typeface="Corbel" panose="020B0503020204020204"/>
                <a:ea typeface="DejaVu Sans"/>
              </a:rPr>
              <a:t>Break up with details of Pharmacy items, Materials, Investigations even though it is there in the main bill </a:t>
            </a:r>
            <a:endParaRPr lang="en-US" sz="1800" strike="noStrike" spc="-1">
              <a:solidFill>
                <a:srgbClr val="000000"/>
              </a:solidFill>
              <a:uFill>
                <a:solidFill>
                  <a:srgbClr val="FFFFFF"/>
                </a:solidFill>
              </a:uFill>
              <a:latin typeface="Arial" panose="020B0604020202020204"/>
            </a:endParaRPr>
          </a:p>
        </p:txBody>
      </p:sp>
      <p:sp>
        <p:nvSpPr>
          <p:cNvPr id="205" name="Line 26"/>
          <p:cNvSpPr/>
          <p:nvPr/>
        </p:nvSpPr>
        <p:spPr>
          <a:xfrm>
            <a:off x="5010120" y="4088520"/>
            <a:ext cx="7181640" cy="0"/>
          </a:xfrm>
          <a:prstGeom prst="line">
            <a:avLst/>
          </a:prstGeom>
          <a:ln>
            <a:solidFill>
              <a:schemeClr val="accent5">
                <a:hueOff val="0"/>
                <a:satOff val="0"/>
                <a:lumOff val="0"/>
                <a:alphaOff val="0"/>
              </a:schemeClr>
            </a:solidFill>
            <a:round/>
          </a:ln>
        </p:spPr>
        <p:style>
          <a:lnRef idx="2">
            <a:scrgbClr r="0" g="0" b="0"/>
          </a:lnRef>
          <a:fillRef idx="0">
            <a:scrgbClr r="0" g="0" b="0"/>
          </a:fillRef>
          <a:effectRef idx="0">
            <a:scrgbClr r="0" g="0" b="0"/>
          </a:effectRef>
          <a:fontRef idx="minor"/>
        </p:style>
      </p:sp>
      <p:sp>
        <p:nvSpPr>
          <p:cNvPr id="206" name="CustomShape 27"/>
          <p:cNvSpPr/>
          <p:nvPr/>
        </p:nvSpPr>
        <p:spPr>
          <a:xfrm>
            <a:off x="5010120" y="4088520"/>
            <a:ext cx="7180560" cy="423720"/>
          </a:xfrm>
          <a:prstGeom prst="rect">
            <a:avLst/>
          </a:prstGeom>
          <a:noFill/>
          <a:ln>
            <a:noFill/>
          </a:ln>
        </p:spPr>
        <p:style>
          <a:lnRef idx="0">
            <a:scrgbClr r="0" g="0" b="0"/>
          </a:lnRef>
          <a:fillRef idx="0">
            <a:scrgbClr r="0" g="0" b="0"/>
          </a:fillRef>
          <a:effectRef idx="0">
            <a:scrgbClr r="0" g="0" b="0"/>
          </a:effectRef>
          <a:fontRef idx="minor"/>
        </p:style>
        <p:txBody>
          <a:bodyPr lIns="53280" tIns="53280" rIns="53280" bIns="53280"/>
          <a:lstStyle/>
          <a:p>
            <a:pPr>
              <a:lnSpc>
                <a:spcPct val="90000"/>
              </a:lnSpc>
            </a:pPr>
            <a:r>
              <a:rPr lang="en-US" sz="1400" strike="noStrike" spc="-1" dirty="0">
                <a:solidFill>
                  <a:srgbClr val="000000"/>
                </a:solidFill>
                <a:uFill>
                  <a:solidFill>
                    <a:srgbClr val="FFFFFF"/>
                  </a:solidFill>
                </a:uFill>
                <a:latin typeface="Corbel" panose="020B0503020204020204"/>
                <a:ea typeface="DejaVu Sans"/>
              </a:rPr>
              <a:t>In case the hospital is not registered, please get a letter on the Hospital letterhead mentioning the number of beds and availability of doctors and nurses round the clock.</a:t>
            </a:r>
            <a:endParaRPr lang="en-US" sz="1800" strike="noStrike" spc="-1" dirty="0">
              <a:solidFill>
                <a:srgbClr val="000000"/>
              </a:solidFill>
              <a:uFill>
                <a:solidFill>
                  <a:srgbClr val="FFFFFF"/>
                </a:solidFill>
              </a:uFill>
              <a:latin typeface="Arial" panose="020B0604020202020204"/>
            </a:endParaRPr>
          </a:p>
        </p:txBody>
      </p:sp>
      <p:sp>
        <p:nvSpPr>
          <p:cNvPr id="207" name="Line 28"/>
          <p:cNvSpPr/>
          <p:nvPr/>
        </p:nvSpPr>
        <p:spPr>
          <a:xfrm>
            <a:off x="5010120" y="4513320"/>
            <a:ext cx="7181640" cy="0"/>
          </a:xfrm>
          <a:prstGeom prst="line">
            <a:avLst/>
          </a:prstGeom>
          <a:ln>
            <a:solidFill>
              <a:schemeClr val="accent6">
                <a:hueOff val="0"/>
                <a:satOff val="0"/>
                <a:lumOff val="0"/>
                <a:alphaOff val="0"/>
              </a:schemeClr>
            </a:solidFill>
            <a:round/>
          </a:ln>
        </p:spPr>
        <p:style>
          <a:lnRef idx="2">
            <a:scrgbClr r="0" g="0" b="0"/>
          </a:lnRef>
          <a:fillRef idx="0">
            <a:scrgbClr r="0" g="0" b="0"/>
          </a:fillRef>
          <a:effectRef idx="0">
            <a:scrgbClr r="0" g="0" b="0"/>
          </a:effectRef>
          <a:fontRef idx="minor"/>
        </p:style>
      </p:sp>
      <p:sp>
        <p:nvSpPr>
          <p:cNvPr id="208" name="CustomShape 29"/>
          <p:cNvSpPr/>
          <p:nvPr/>
        </p:nvSpPr>
        <p:spPr>
          <a:xfrm>
            <a:off x="5010120" y="4513680"/>
            <a:ext cx="7180560" cy="423720"/>
          </a:xfrm>
          <a:prstGeom prst="rect">
            <a:avLst/>
          </a:prstGeom>
          <a:noFill/>
          <a:ln>
            <a:noFill/>
          </a:ln>
        </p:spPr>
        <p:style>
          <a:lnRef idx="0">
            <a:scrgbClr r="0" g="0" b="0"/>
          </a:lnRef>
          <a:fillRef idx="0">
            <a:scrgbClr r="0" g="0" b="0"/>
          </a:fillRef>
          <a:effectRef idx="0">
            <a:scrgbClr r="0" g="0" b="0"/>
          </a:effectRef>
          <a:fontRef idx="minor"/>
        </p:style>
        <p:txBody>
          <a:bodyPr lIns="53280" tIns="53280" rIns="53280" bIns="53280"/>
          <a:lstStyle/>
          <a:p>
            <a:pPr>
              <a:lnSpc>
                <a:spcPct val="90000"/>
              </a:lnSpc>
            </a:pPr>
            <a:r>
              <a:rPr lang="en-US" sz="1400" strike="noStrike" spc="-1" dirty="0">
                <a:solidFill>
                  <a:srgbClr val="000000"/>
                </a:solidFill>
                <a:uFill>
                  <a:solidFill>
                    <a:srgbClr val="FFFFFF"/>
                  </a:solidFill>
                </a:uFill>
                <a:latin typeface="Corbel" panose="020B0503020204020204"/>
                <a:ea typeface="DejaVu Sans"/>
              </a:rPr>
              <a:t>In  non- network hospitalization, please get the hospital and doctor’s registration number in Hospital letterhead and get the same signed and stamped by the hospital.</a:t>
            </a:r>
            <a:endParaRPr lang="en-US" sz="1800" strike="noStrike" spc="-1" dirty="0">
              <a:solidFill>
                <a:srgbClr val="000000"/>
              </a:solidFill>
              <a:uFill>
                <a:solidFill>
                  <a:srgbClr val="FFFFFF"/>
                </a:solidFill>
              </a:uFill>
              <a:latin typeface="Arial" panose="020B0604020202020204"/>
            </a:endParaRPr>
          </a:p>
        </p:txBody>
      </p:sp>
      <p:sp>
        <p:nvSpPr>
          <p:cNvPr id="209" name="Line 30"/>
          <p:cNvSpPr/>
          <p:nvPr/>
        </p:nvSpPr>
        <p:spPr>
          <a:xfrm>
            <a:off x="5010120" y="4938480"/>
            <a:ext cx="7181640" cy="0"/>
          </a:xfrm>
          <a:prstGeom prst="line">
            <a:avLst/>
          </a:prstGeom>
          <a:ln>
            <a:solidFill>
              <a:schemeClr val="accent2">
                <a:hueOff val="0"/>
                <a:satOff val="0"/>
                <a:lumOff val="0"/>
                <a:alphaOff val="0"/>
              </a:schemeClr>
            </a:solidFill>
            <a:round/>
          </a:ln>
        </p:spPr>
        <p:style>
          <a:lnRef idx="2">
            <a:scrgbClr r="0" g="0" b="0"/>
          </a:lnRef>
          <a:fillRef idx="0">
            <a:scrgbClr r="0" g="0" b="0"/>
          </a:fillRef>
          <a:effectRef idx="0">
            <a:scrgbClr r="0" g="0" b="0"/>
          </a:effectRef>
          <a:fontRef idx="minor"/>
        </p:style>
      </p:sp>
      <p:sp>
        <p:nvSpPr>
          <p:cNvPr id="210" name="CustomShape 31"/>
          <p:cNvSpPr/>
          <p:nvPr/>
        </p:nvSpPr>
        <p:spPr>
          <a:xfrm>
            <a:off x="5010120" y="4938480"/>
            <a:ext cx="7180560" cy="423720"/>
          </a:xfrm>
          <a:prstGeom prst="rect">
            <a:avLst/>
          </a:prstGeom>
          <a:noFill/>
          <a:ln>
            <a:noFill/>
          </a:ln>
        </p:spPr>
        <p:style>
          <a:lnRef idx="0">
            <a:scrgbClr r="0" g="0" b="0"/>
          </a:lnRef>
          <a:fillRef idx="0">
            <a:scrgbClr r="0" g="0" b="0"/>
          </a:fillRef>
          <a:effectRef idx="0">
            <a:scrgbClr r="0" g="0" b="0"/>
          </a:effectRef>
          <a:fontRef idx="minor"/>
        </p:style>
        <p:txBody>
          <a:bodyPr lIns="53280" tIns="53280" rIns="53280" bIns="53280"/>
          <a:lstStyle/>
          <a:p>
            <a:pPr>
              <a:lnSpc>
                <a:spcPct val="90000"/>
              </a:lnSpc>
            </a:pPr>
            <a:r>
              <a:rPr lang="en-US" sz="1400" strike="noStrike" spc="-1">
                <a:solidFill>
                  <a:srgbClr val="000000"/>
                </a:solidFill>
                <a:uFill>
                  <a:solidFill>
                    <a:srgbClr val="FFFFFF"/>
                  </a:solidFill>
                </a:uFill>
                <a:latin typeface="Corbel" panose="020B0503020204020204"/>
                <a:ea typeface="DejaVu Sans"/>
              </a:rPr>
              <a:t>In case of  accidents, please note </a:t>
            </a:r>
            <a:r>
              <a:rPr lang="en-US" sz="1400" b="1" strike="noStrike" spc="-1">
                <a:solidFill>
                  <a:srgbClr val="000000"/>
                </a:solidFill>
                <a:uFill>
                  <a:solidFill>
                    <a:srgbClr val="FFFFFF"/>
                  </a:solidFill>
                </a:uFill>
                <a:latin typeface="Corbel" panose="020B0503020204020204"/>
                <a:ea typeface="DejaVu Sans"/>
              </a:rPr>
              <a:t>FIR or MLC </a:t>
            </a:r>
            <a:r>
              <a:rPr lang="en-US" sz="1400" strike="noStrike" spc="-1">
                <a:solidFill>
                  <a:srgbClr val="000000"/>
                </a:solidFill>
                <a:uFill>
                  <a:solidFill>
                    <a:srgbClr val="FFFFFF"/>
                  </a:solidFill>
                </a:uFill>
                <a:latin typeface="Corbel" panose="020B0503020204020204"/>
                <a:ea typeface="DejaVu Sans"/>
              </a:rPr>
              <a:t>(medico legal certificate) is mandatory.</a:t>
            </a:r>
            <a:endParaRPr lang="en-US" sz="1800" strike="noStrike" spc="-1">
              <a:solidFill>
                <a:srgbClr val="000000"/>
              </a:solidFill>
              <a:uFill>
                <a:solidFill>
                  <a:srgbClr val="FFFFFF"/>
                </a:solidFill>
              </a:uFill>
              <a:latin typeface="Arial" panose="020B0604020202020204"/>
            </a:endParaRPr>
          </a:p>
        </p:txBody>
      </p:sp>
      <p:sp>
        <p:nvSpPr>
          <p:cNvPr id="211" name="Line 32"/>
          <p:cNvSpPr/>
          <p:nvPr/>
        </p:nvSpPr>
        <p:spPr>
          <a:xfrm>
            <a:off x="5010120" y="5363640"/>
            <a:ext cx="7181640" cy="0"/>
          </a:xfrm>
          <a:prstGeom prst="line">
            <a:avLst/>
          </a:prstGeom>
          <a:ln>
            <a:solidFill>
              <a:schemeClr val="accent3">
                <a:hueOff val="0"/>
                <a:satOff val="0"/>
                <a:lumOff val="0"/>
                <a:alphaOff val="0"/>
              </a:schemeClr>
            </a:solidFill>
            <a:round/>
          </a:ln>
        </p:spPr>
        <p:style>
          <a:lnRef idx="2">
            <a:scrgbClr r="0" g="0" b="0"/>
          </a:lnRef>
          <a:fillRef idx="0">
            <a:scrgbClr r="0" g="0" b="0"/>
          </a:fillRef>
          <a:effectRef idx="0">
            <a:scrgbClr r="0" g="0" b="0"/>
          </a:effectRef>
          <a:fontRef idx="minor"/>
        </p:style>
      </p:sp>
      <p:sp>
        <p:nvSpPr>
          <p:cNvPr id="212" name="CustomShape 33"/>
          <p:cNvSpPr/>
          <p:nvPr/>
        </p:nvSpPr>
        <p:spPr>
          <a:xfrm>
            <a:off x="5010120" y="5363640"/>
            <a:ext cx="7180560" cy="423720"/>
          </a:xfrm>
          <a:prstGeom prst="rect">
            <a:avLst/>
          </a:prstGeom>
          <a:noFill/>
          <a:ln>
            <a:noFill/>
          </a:ln>
        </p:spPr>
        <p:style>
          <a:lnRef idx="0">
            <a:scrgbClr r="0" g="0" b="0"/>
          </a:lnRef>
          <a:fillRef idx="0">
            <a:scrgbClr r="0" g="0" b="0"/>
          </a:fillRef>
          <a:effectRef idx="0">
            <a:scrgbClr r="0" g="0" b="0"/>
          </a:effectRef>
          <a:fontRef idx="minor"/>
        </p:style>
        <p:txBody>
          <a:bodyPr lIns="72360" tIns="72360" rIns="72360" bIns="72360"/>
          <a:lstStyle/>
          <a:p>
            <a:pPr>
              <a:lnSpc>
                <a:spcPct val="90000"/>
              </a:lnSpc>
            </a:pPr>
            <a:r>
              <a:rPr lang="en-US" sz="1900" strike="noStrike" spc="-1">
                <a:solidFill>
                  <a:srgbClr val="000000"/>
                </a:solidFill>
                <a:uFill>
                  <a:solidFill>
                    <a:srgbClr val="FFFFFF"/>
                  </a:solidFill>
                </a:uFill>
                <a:latin typeface="Corbel" panose="020B0503020204020204"/>
                <a:ea typeface="DejaVu Sans"/>
              </a:rPr>
              <a:t>For more detailed information please refer claim submission check list.</a:t>
            </a:r>
            <a:endParaRPr lang="en-US" sz="1800" strike="noStrike" spc="-1">
              <a:solidFill>
                <a:srgbClr val="000000"/>
              </a:solidFill>
              <a:uFill>
                <a:solidFill>
                  <a:srgbClr val="FFFFFF"/>
                </a:solidFill>
              </a:uFill>
              <a:latin typeface="Arial" panose="020B0604020202020204"/>
            </a:endParaRPr>
          </a:p>
        </p:txBody>
      </p:sp>
      <p:pic>
        <p:nvPicPr>
          <p:cNvPr id="36" name="Picture 2" descr="C:\Users\Sindhu\Desktop\logo.png"/>
          <p:cNvPicPr>
            <a:picLocks noChangeAspect="1" noChangeArrowheads="1"/>
          </p:cNvPicPr>
          <p:nvPr/>
        </p:nvPicPr>
        <p:blipFill>
          <a:blip r:embed="rId2" cstate="print"/>
          <a:srcRect/>
          <a:stretch>
            <a:fillRect/>
          </a:stretch>
        </p:blipFill>
        <p:spPr bwMode="auto">
          <a:xfrm>
            <a:off x="0" y="6100354"/>
            <a:ext cx="2534195" cy="757646"/>
          </a:xfrm>
          <a:prstGeom prst="rect">
            <a:avLst/>
          </a:prstGeom>
          <a:noFill/>
        </p:spPr>
      </p:pic>
      <p:sp>
        <p:nvSpPr>
          <p:cNvPr id="38" name="TextBox 37"/>
          <p:cNvSpPr txBox="1"/>
          <p:nvPr/>
        </p:nvSpPr>
        <p:spPr>
          <a:xfrm>
            <a:off x="5185954" y="5839097"/>
            <a:ext cx="6126480" cy="738664"/>
          </a:xfrm>
          <a:prstGeom prst="rect">
            <a:avLst/>
          </a:prstGeom>
          <a:noFill/>
        </p:spPr>
        <p:txBody>
          <a:bodyPr wrap="square" rtlCol="0">
            <a:spAutoFit/>
          </a:bodyPr>
          <a:lstStyle/>
          <a:p>
            <a:r>
              <a:rPr lang="en-US" sz="1400" b="1" dirty="0">
                <a:latin typeface="Corbel" pitchFamily="34" charset="0"/>
              </a:rPr>
              <a:t>Note : Reimbursement claims has to intimate with in 24hours form the date of admission and original documents need to submit with in 15days from the date of discharge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0662" y="274320"/>
            <a:ext cx="4010297" cy="369332"/>
          </a:xfrm>
          <a:prstGeom prst="rect">
            <a:avLst/>
          </a:prstGeom>
          <a:noFill/>
        </p:spPr>
        <p:txBody>
          <a:bodyPr wrap="square" rtlCol="0">
            <a:spAutoFit/>
          </a:bodyPr>
          <a:lstStyle/>
          <a:p>
            <a:pPr algn="ctr"/>
            <a:r>
              <a:rPr lang="en-US" dirty="0"/>
              <a:t>Claim Intimation 	</a:t>
            </a:r>
          </a:p>
        </p:txBody>
      </p:sp>
      <p:sp>
        <p:nvSpPr>
          <p:cNvPr id="3" name="TextBox 2"/>
          <p:cNvSpPr txBox="1"/>
          <p:nvPr/>
        </p:nvSpPr>
        <p:spPr>
          <a:xfrm>
            <a:off x="718457" y="862149"/>
            <a:ext cx="11473543" cy="5355312"/>
          </a:xfrm>
          <a:prstGeom prst="rect">
            <a:avLst/>
          </a:prstGeom>
          <a:noFill/>
        </p:spPr>
        <p:txBody>
          <a:bodyPr wrap="square" rtlCol="0">
            <a:spAutoFit/>
          </a:bodyPr>
          <a:lstStyle/>
          <a:p>
            <a:r>
              <a:rPr lang="en-US" dirty="0"/>
              <a:t>Claim intimation should be given with in 24hours from the date of admission to “ </a:t>
            </a:r>
            <a:r>
              <a:rPr lang="en-US" dirty="0">
                <a:hlinkClick r:id="rId2"/>
              </a:rPr>
              <a:t>intimation@ericsontpa.com</a:t>
            </a:r>
            <a:r>
              <a:rPr lang="en-US" dirty="0"/>
              <a:t>”  Please provide the following details.</a:t>
            </a:r>
          </a:p>
          <a:p>
            <a:r>
              <a:rPr lang="en-US" dirty="0"/>
              <a:t>1)UHID(</a:t>
            </a:r>
            <a:r>
              <a:rPr lang="en-US" dirty="0" err="1"/>
              <a:t>Avaliable</a:t>
            </a:r>
            <a:r>
              <a:rPr lang="en-US" dirty="0"/>
              <a:t> on the TPA card )</a:t>
            </a:r>
          </a:p>
          <a:p>
            <a:r>
              <a:rPr lang="en-US" dirty="0"/>
              <a:t>2)Corporate Name</a:t>
            </a:r>
          </a:p>
          <a:p>
            <a:r>
              <a:rPr lang="en-US" dirty="0"/>
              <a:t>3) Employee Code</a:t>
            </a:r>
          </a:p>
          <a:p>
            <a:r>
              <a:rPr lang="en-US" dirty="0"/>
              <a:t>4)Patient Name</a:t>
            </a:r>
          </a:p>
          <a:p>
            <a:r>
              <a:rPr lang="en-US" dirty="0"/>
              <a:t>5)Date of Admission</a:t>
            </a:r>
          </a:p>
          <a:p>
            <a:r>
              <a:rPr lang="en-US" dirty="0"/>
              <a:t>6)Expected Date of Discharge</a:t>
            </a:r>
          </a:p>
          <a:p>
            <a:r>
              <a:rPr lang="en-US" dirty="0"/>
              <a:t>7)Approximate Expenses</a:t>
            </a:r>
          </a:p>
          <a:p>
            <a:r>
              <a:rPr lang="en-US" dirty="0"/>
              <a:t>8)Diagnosis Details</a:t>
            </a:r>
          </a:p>
          <a:p>
            <a:r>
              <a:rPr lang="en-US" dirty="0"/>
              <a:t>9)Hospital Name</a:t>
            </a:r>
          </a:p>
          <a:p>
            <a:r>
              <a:rPr lang="en-US" dirty="0"/>
              <a:t>10)Hospital Address</a:t>
            </a:r>
          </a:p>
          <a:p>
            <a:r>
              <a:rPr lang="en-US" dirty="0"/>
              <a:t>11)Intimation Give by</a:t>
            </a:r>
          </a:p>
          <a:p>
            <a:r>
              <a:rPr lang="en-US" dirty="0"/>
              <a:t>12)Contact No</a:t>
            </a:r>
          </a:p>
          <a:p>
            <a:r>
              <a:rPr lang="en-US" dirty="0"/>
              <a:t>13)Email Id</a:t>
            </a:r>
          </a:p>
          <a:p>
            <a:r>
              <a:rPr lang="en-US" dirty="0"/>
              <a:t>14)Remarks if any</a:t>
            </a:r>
          </a:p>
          <a:p>
            <a:r>
              <a:rPr lang="en-US" dirty="0"/>
              <a:t>You may also raise the Intimation online at </a:t>
            </a:r>
            <a:r>
              <a:rPr lang="en-US" dirty="0">
                <a:hlinkClick r:id="rId3"/>
              </a:rPr>
              <a:t>https://www.ericsontpa.com/OnlineIntimation.aspx</a:t>
            </a:r>
            <a:r>
              <a:rPr lang="en-US" dirty="0"/>
              <a:t>	</a:t>
            </a:r>
            <a:br>
              <a:rPr lang="en-US" dirty="0"/>
            </a:br>
            <a:br>
              <a:rPr lang="en-US" dirty="0"/>
            </a:b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indhu\Desktop\logo.png"/>
          <p:cNvPicPr>
            <a:picLocks noChangeAspect="1" noChangeArrowheads="1"/>
          </p:cNvPicPr>
          <p:nvPr/>
        </p:nvPicPr>
        <p:blipFill>
          <a:blip r:embed="rId2" cstate="print"/>
          <a:srcRect/>
          <a:stretch>
            <a:fillRect/>
          </a:stretch>
        </p:blipFill>
        <p:spPr bwMode="auto">
          <a:xfrm>
            <a:off x="0" y="6100354"/>
            <a:ext cx="2534195" cy="757646"/>
          </a:xfrm>
          <a:prstGeom prst="rect">
            <a:avLst/>
          </a:prstGeom>
          <a:noFill/>
        </p:spPr>
      </p:pic>
      <p:graphicFrame>
        <p:nvGraphicFramePr>
          <p:cNvPr id="5" name="Table 4">
            <a:extLst>
              <a:ext uri="{FF2B5EF4-FFF2-40B4-BE49-F238E27FC236}">
                <a16:creationId xmlns:a16="http://schemas.microsoft.com/office/drawing/2014/main" id="{27FF694A-D7AD-4D62-A638-CBAFFDF830CF}"/>
              </a:ext>
            </a:extLst>
          </p:cNvPr>
          <p:cNvGraphicFramePr>
            <a:graphicFrameLocks noGrp="1"/>
          </p:cNvGraphicFramePr>
          <p:nvPr>
            <p:extLst>
              <p:ext uri="{D42A27DB-BD31-4B8C-83A1-F6EECF244321}">
                <p14:modId xmlns:p14="http://schemas.microsoft.com/office/powerpoint/2010/main" val="3469156946"/>
              </p:ext>
            </p:extLst>
          </p:nvPr>
        </p:nvGraphicFramePr>
        <p:xfrm>
          <a:off x="962526" y="654518"/>
          <a:ext cx="10578165" cy="4555837"/>
        </p:xfrm>
        <a:graphic>
          <a:graphicData uri="http://schemas.openxmlformats.org/drawingml/2006/table">
            <a:tbl>
              <a:tblPr>
                <a:tableStyleId>{5C22544A-7EE6-4342-B048-85BDC9FD1C3A}</a:tableStyleId>
              </a:tblPr>
              <a:tblGrid>
                <a:gridCol w="5284270">
                  <a:extLst>
                    <a:ext uri="{9D8B030D-6E8A-4147-A177-3AD203B41FA5}">
                      <a16:colId xmlns:a16="http://schemas.microsoft.com/office/drawing/2014/main" val="885537612"/>
                    </a:ext>
                  </a:extLst>
                </a:gridCol>
                <a:gridCol w="5293895">
                  <a:extLst>
                    <a:ext uri="{9D8B030D-6E8A-4147-A177-3AD203B41FA5}">
                      <a16:colId xmlns:a16="http://schemas.microsoft.com/office/drawing/2014/main" val="3900140719"/>
                    </a:ext>
                  </a:extLst>
                </a:gridCol>
              </a:tblGrid>
              <a:tr h="872147">
                <a:tc gridSpan="2">
                  <a:txBody>
                    <a:bodyPr/>
                    <a:lstStyle/>
                    <a:p>
                      <a:pPr algn="ctr" fontAlgn="ctr"/>
                      <a:r>
                        <a:rPr lang="en-IN" sz="1600" b="1" u="none" strike="noStrike" dirty="0">
                          <a:solidFill>
                            <a:schemeClr val="tx1"/>
                          </a:solidFill>
                          <a:effectLst/>
                        </a:rPr>
                        <a:t>EMEDLIFE ESCALATION MATRIX</a:t>
                      </a:r>
                      <a:endParaRPr lang="en-IN" sz="1600" b="1" i="0" u="none" strike="noStrike" dirty="0">
                        <a:solidFill>
                          <a:schemeClr val="tx1"/>
                        </a:solidFill>
                        <a:effectLst/>
                        <a:latin typeface="Calibri" panose="020F0502020204030204" pitchFamily="34" charset="0"/>
                      </a:endParaRPr>
                    </a:p>
                  </a:txBody>
                  <a:tcPr marL="5937" marR="5937" marT="5937" marB="0" anchor="ctr"/>
                </a:tc>
                <a:tc hMerge="1">
                  <a:txBody>
                    <a:bodyPr/>
                    <a:lstStyle/>
                    <a:p>
                      <a:endParaRPr lang="en-IN"/>
                    </a:p>
                  </a:txBody>
                  <a:tcPr/>
                </a:tc>
                <a:extLst>
                  <a:ext uri="{0D108BD9-81ED-4DB2-BD59-A6C34878D82A}">
                    <a16:rowId xmlns:a16="http://schemas.microsoft.com/office/drawing/2014/main" val="4216059849"/>
                  </a:ext>
                </a:extLst>
              </a:tr>
              <a:tr h="475716">
                <a:tc>
                  <a:txBody>
                    <a:bodyPr/>
                    <a:lstStyle/>
                    <a:p>
                      <a:pPr algn="l" fontAlgn="ctr"/>
                      <a:r>
                        <a:rPr lang="en-IN" sz="1800" b="1" u="none" strike="noStrike" dirty="0">
                          <a:solidFill>
                            <a:srgbClr val="FF0000"/>
                          </a:solidFill>
                          <a:effectLst/>
                          <a:latin typeface="Calibri" panose="020F0502020204030204" pitchFamily="34" charset="0"/>
                          <a:cs typeface="Calibri" panose="020F0502020204030204" pitchFamily="34" charset="0"/>
                        </a:rPr>
                        <a:t>First Point of Contact</a:t>
                      </a:r>
                      <a:endParaRPr lang="en-IN" sz="1800" b="1" i="0" u="none" strike="noStrike" dirty="0">
                        <a:solidFill>
                          <a:srgbClr val="FF0000"/>
                        </a:solidFill>
                        <a:effectLst/>
                        <a:latin typeface="Calibri" panose="020F0502020204030204" pitchFamily="34" charset="0"/>
                        <a:cs typeface="Calibri" panose="020F0502020204030204" pitchFamily="34" charset="0"/>
                      </a:endParaRPr>
                    </a:p>
                  </a:txBody>
                  <a:tcPr marL="5937" marR="5937" marT="5937" marB="0" anchor="ctr"/>
                </a:tc>
                <a:tc>
                  <a:txBody>
                    <a:bodyPr/>
                    <a:lstStyle/>
                    <a:p>
                      <a:pPr algn="l" fontAlgn="ctr"/>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5937" marR="5937" marT="5937" marB="0" anchor="ctr"/>
                </a:tc>
                <a:extLst>
                  <a:ext uri="{0D108BD9-81ED-4DB2-BD59-A6C34878D82A}">
                    <a16:rowId xmlns:a16="http://schemas.microsoft.com/office/drawing/2014/main" val="1935520852"/>
                  </a:ext>
                </a:extLst>
              </a:tr>
              <a:tr h="475716">
                <a:tc>
                  <a:txBody>
                    <a:bodyPr/>
                    <a:lstStyle/>
                    <a:p>
                      <a:pPr algn="l" fontAlgn="ctr"/>
                      <a:r>
                        <a:rPr lang="en-IN" sz="1800" u="none" strike="noStrike" dirty="0">
                          <a:effectLst/>
                          <a:latin typeface="Calibri" panose="020F0502020204030204" pitchFamily="34" charset="0"/>
                          <a:cs typeface="Calibri" panose="020F0502020204030204" pitchFamily="34" charset="0"/>
                        </a:rPr>
                        <a:t>Contact Person:</a:t>
                      </a:r>
                      <a:endParaRPr lang="en-IN" sz="1800" b="0" i="0" u="none" strike="noStrike" dirty="0">
                        <a:solidFill>
                          <a:srgbClr val="000000"/>
                        </a:solidFill>
                        <a:effectLst/>
                        <a:latin typeface="Calibri" panose="020F0502020204030204" pitchFamily="34" charset="0"/>
                        <a:cs typeface="Calibri" panose="020F0502020204030204" pitchFamily="34" charset="0"/>
                      </a:endParaRPr>
                    </a:p>
                  </a:txBody>
                  <a:tcPr marL="5937" marR="5937" marT="5937" marB="0" anchor="ctr"/>
                </a:tc>
                <a:tc>
                  <a:txBody>
                    <a:bodyPr/>
                    <a:lstStyle/>
                    <a:p>
                      <a:pPr algn="l" fontAlgn="ctr"/>
                      <a:r>
                        <a:rPr lang="en-IN" sz="1800" u="none" strike="noStrike" dirty="0">
                          <a:effectLst/>
                          <a:latin typeface="Calibri" panose="020F0502020204030204" pitchFamily="34" charset="0"/>
                          <a:cs typeface="Calibri" panose="020F0502020204030204" pitchFamily="34" charset="0"/>
                        </a:rPr>
                        <a:t>Mr. Syed Shaffi</a:t>
                      </a:r>
                      <a:endParaRPr lang="en-IN" sz="1800" b="0" i="0" u="none" strike="noStrike" dirty="0">
                        <a:solidFill>
                          <a:srgbClr val="000000"/>
                        </a:solidFill>
                        <a:effectLst/>
                        <a:latin typeface="Calibri" panose="020F0502020204030204" pitchFamily="34" charset="0"/>
                        <a:cs typeface="Calibri" panose="020F0502020204030204" pitchFamily="34" charset="0"/>
                      </a:endParaRPr>
                    </a:p>
                  </a:txBody>
                  <a:tcPr marL="5937" marR="5937" marT="5937" marB="0" anchor="ctr"/>
                </a:tc>
                <a:extLst>
                  <a:ext uri="{0D108BD9-81ED-4DB2-BD59-A6C34878D82A}">
                    <a16:rowId xmlns:a16="http://schemas.microsoft.com/office/drawing/2014/main" val="4119651591"/>
                  </a:ext>
                </a:extLst>
              </a:tr>
              <a:tr h="475716">
                <a:tc>
                  <a:txBody>
                    <a:bodyPr/>
                    <a:lstStyle/>
                    <a:p>
                      <a:pPr algn="l" fontAlgn="ctr"/>
                      <a:r>
                        <a:rPr lang="en-IN" sz="1800" u="none" strike="noStrike">
                          <a:effectLst/>
                          <a:latin typeface="Calibri" panose="020F0502020204030204" pitchFamily="34" charset="0"/>
                          <a:cs typeface="Calibri" panose="020F0502020204030204" pitchFamily="34" charset="0"/>
                        </a:rPr>
                        <a:t>Contact Number:</a:t>
                      </a:r>
                      <a:endParaRPr lang="en-IN" sz="1800" b="0" i="0" u="none" strike="noStrike">
                        <a:solidFill>
                          <a:srgbClr val="000000"/>
                        </a:solidFill>
                        <a:effectLst/>
                        <a:latin typeface="Calibri" panose="020F0502020204030204" pitchFamily="34" charset="0"/>
                        <a:cs typeface="Calibri" panose="020F0502020204030204" pitchFamily="34" charset="0"/>
                      </a:endParaRPr>
                    </a:p>
                  </a:txBody>
                  <a:tcPr marL="5937" marR="5937" marT="5937" marB="0" anchor="ctr"/>
                </a:tc>
                <a:tc>
                  <a:txBody>
                    <a:bodyPr/>
                    <a:lstStyle/>
                    <a:p>
                      <a:pPr algn="l" fontAlgn="ctr"/>
                      <a:r>
                        <a:rPr lang="en-IN" sz="1800" b="0" i="0" u="none" strike="noStrike" dirty="0">
                          <a:solidFill>
                            <a:srgbClr val="000000"/>
                          </a:solidFill>
                          <a:effectLst/>
                          <a:latin typeface="Calibri" panose="020F0502020204030204" pitchFamily="34" charset="0"/>
                          <a:cs typeface="Calibri" panose="020F0502020204030204" pitchFamily="34" charset="0"/>
                        </a:rPr>
                        <a:t>9355976853</a:t>
                      </a:r>
                    </a:p>
                  </a:txBody>
                  <a:tcPr marL="5937" marR="5937" marT="5937" marB="0" anchor="ctr"/>
                </a:tc>
                <a:extLst>
                  <a:ext uri="{0D108BD9-81ED-4DB2-BD59-A6C34878D82A}">
                    <a16:rowId xmlns:a16="http://schemas.microsoft.com/office/drawing/2014/main" val="1064947584"/>
                  </a:ext>
                </a:extLst>
              </a:tr>
              <a:tr h="475716">
                <a:tc>
                  <a:txBody>
                    <a:bodyPr/>
                    <a:lstStyle/>
                    <a:p>
                      <a:pPr algn="l" fontAlgn="ctr"/>
                      <a:r>
                        <a:rPr lang="en-IN" sz="1800" u="none" strike="noStrike" dirty="0">
                          <a:effectLst/>
                          <a:latin typeface="Calibri" panose="020F0502020204030204" pitchFamily="34" charset="0"/>
                          <a:cs typeface="Calibri" panose="020F0502020204030204" pitchFamily="34" charset="0"/>
                        </a:rPr>
                        <a:t>Email ID:</a:t>
                      </a:r>
                      <a:endParaRPr lang="en-IN" sz="1800" b="0" i="0" u="none" strike="noStrike" dirty="0">
                        <a:solidFill>
                          <a:srgbClr val="000000"/>
                        </a:solidFill>
                        <a:effectLst/>
                        <a:latin typeface="Calibri" panose="020F0502020204030204" pitchFamily="34" charset="0"/>
                        <a:cs typeface="Calibri" panose="020F0502020204030204" pitchFamily="34" charset="0"/>
                      </a:endParaRPr>
                    </a:p>
                  </a:txBody>
                  <a:tcPr marL="5937" marR="5937" marT="5937" marB="0" anchor="ctr"/>
                </a:tc>
                <a:tc>
                  <a:txBody>
                    <a:bodyPr/>
                    <a:lstStyle/>
                    <a:p>
                      <a:pPr algn="l" fontAlgn="ctr"/>
                      <a:r>
                        <a:rPr lang="en-US" sz="1800" b="0" i="0" u="none" strike="noStrike" dirty="0">
                          <a:solidFill>
                            <a:schemeClr val="tx1"/>
                          </a:solidFill>
                          <a:effectLst/>
                          <a:latin typeface="Calibri" panose="020F0502020204030204" pitchFamily="34" charset="0"/>
                          <a:cs typeface="Calibri" panose="020F0502020204030204" pitchFamily="34" charset="0"/>
                        </a:rPr>
                        <a:t>Syed_shaffi@emedlife.in</a:t>
                      </a:r>
                      <a:endParaRPr lang="en-IN" sz="1800" b="0" i="0" u="none" strike="noStrike" dirty="0">
                        <a:solidFill>
                          <a:schemeClr val="tx1"/>
                        </a:solidFill>
                        <a:effectLst/>
                        <a:latin typeface="Calibri" panose="020F0502020204030204" pitchFamily="34" charset="0"/>
                        <a:cs typeface="Calibri" panose="020F0502020204030204" pitchFamily="34" charset="0"/>
                      </a:endParaRPr>
                    </a:p>
                  </a:txBody>
                  <a:tcPr marL="5937" marR="5937" marT="5937" marB="0" anchor="ctr"/>
                </a:tc>
                <a:extLst>
                  <a:ext uri="{0D108BD9-81ED-4DB2-BD59-A6C34878D82A}">
                    <a16:rowId xmlns:a16="http://schemas.microsoft.com/office/drawing/2014/main" val="1678588854"/>
                  </a:ext>
                </a:extLst>
              </a:tr>
              <a:tr h="475716">
                <a:tc>
                  <a:txBody>
                    <a:bodyPr/>
                    <a:lstStyle/>
                    <a:p>
                      <a:pPr algn="l" fontAlgn="ctr"/>
                      <a:r>
                        <a:rPr lang="en-IN" sz="1800" b="1" u="none" strike="noStrike" dirty="0">
                          <a:solidFill>
                            <a:srgbClr val="FF0000"/>
                          </a:solidFill>
                          <a:effectLst/>
                          <a:latin typeface="Calibri" panose="020F0502020204030204" pitchFamily="34" charset="0"/>
                          <a:cs typeface="Calibri" panose="020F0502020204030204" pitchFamily="34" charset="0"/>
                        </a:rPr>
                        <a:t>Escalation </a:t>
                      </a:r>
                      <a:endParaRPr lang="en-IN" sz="1800" b="1" i="0" u="none" strike="noStrike" dirty="0">
                        <a:solidFill>
                          <a:srgbClr val="FF0000"/>
                        </a:solidFill>
                        <a:effectLst/>
                        <a:latin typeface="Calibri" panose="020F0502020204030204" pitchFamily="34" charset="0"/>
                        <a:cs typeface="Calibri" panose="020F0502020204030204" pitchFamily="34" charset="0"/>
                      </a:endParaRPr>
                    </a:p>
                  </a:txBody>
                  <a:tcPr marL="5937" marR="5937" marT="5937" marB="0" anchor="ctr"/>
                </a:tc>
                <a:tc>
                  <a:txBody>
                    <a:bodyPr/>
                    <a:lstStyle/>
                    <a:p>
                      <a:pPr algn="l" fontAlgn="ctr"/>
                      <a:r>
                        <a:rPr lang="en-IN" sz="1100" u="none" strike="noStrike" dirty="0">
                          <a:effectLst/>
                        </a:rPr>
                        <a:t> </a:t>
                      </a:r>
                      <a:endParaRPr lang="en-IN" sz="1100" b="0" i="0" u="none" strike="noStrike" dirty="0">
                        <a:solidFill>
                          <a:srgbClr val="000000"/>
                        </a:solidFill>
                        <a:effectLst/>
                        <a:latin typeface="Calibri" panose="020F0502020204030204" pitchFamily="34" charset="0"/>
                      </a:endParaRPr>
                    </a:p>
                  </a:txBody>
                  <a:tcPr marL="5937" marR="5937" marT="5937" marB="0" anchor="ctr"/>
                </a:tc>
                <a:extLst>
                  <a:ext uri="{0D108BD9-81ED-4DB2-BD59-A6C34878D82A}">
                    <a16:rowId xmlns:a16="http://schemas.microsoft.com/office/drawing/2014/main" val="1939549588"/>
                  </a:ext>
                </a:extLst>
              </a:tr>
              <a:tr h="475716">
                <a:tc>
                  <a:txBody>
                    <a:bodyPr/>
                    <a:lstStyle/>
                    <a:p>
                      <a:pPr algn="l" fontAlgn="ctr"/>
                      <a:r>
                        <a:rPr lang="en-IN" sz="1800" u="none" strike="noStrike" dirty="0">
                          <a:effectLst/>
                          <a:latin typeface="Calibri" panose="020F0502020204030204" pitchFamily="34" charset="0"/>
                          <a:cs typeface="Calibri" panose="020F0502020204030204" pitchFamily="34" charset="0"/>
                        </a:rPr>
                        <a:t>Contact Person:</a:t>
                      </a:r>
                      <a:endParaRPr lang="en-IN" sz="1800" b="0" i="0" u="none" strike="noStrike" dirty="0">
                        <a:solidFill>
                          <a:srgbClr val="000000"/>
                        </a:solidFill>
                        <a:effectLst/>
                        <a:latin typeface="Calibri" panose="020F0502020204030204" pitchFamily="34" charset="0"/>
                        <a:cs typeface="Calibri" panose="020F0502020204030204" pitchFamily="34" charset="0"/>
                      </a:endParaRPr>
                    </a:p>
                  </a:txBody>
                  <a:tcPr marL="5937" marR="5937" marT="5937" marB="0" anchor="ctr"/>
                </a:tc>
                <a:tc>
                  <a:txBody>
                    <a:bodyPr/>
                    <a:lstStyle/>
                    <a:p>
                      <a:pPr algn="l" fontAlgn="ctr"/>
                      <a:r>
                        <a:rPr lang="en-IN" sz="1800" u="none" strike="noStrike" dirty="0">
                          <a:effectLst/>
                          <a:latin typeface="Calibri" panose="020F0502020204030204" pitchFamily="34" charset="0"/>
                          <a:cs typeface="Calibri" panose="020F0502020204030204" pitchFamily="34" charset="0"/>
                        </a:rPr>
                        <a:t>Mr. Vijay </a:t>
                      </a:r>
                      <a:r>
                        <a:rPr lang="en-IN" sz="1800" u="none" strike="noStrike" dirty="0" err="1">
                          <a:effectLst/>
                          <a:latin typeface="Calibri" panose="020F0502020204030204" pitchFamily="34" charset="0"/>
                          <a:cs typeface="Calibri" panose="020F0502020204030204" pitchFamily="34" charset="0"/>
                        </a:rPr>
                        <a:t>Hakile</a:t>
                      </a:r>
                      <a:endParaRPr lang="en-IN" sz="1800" b="0" i="0" u="none" strike="noStrike" dirty="0">
                        <a:solidFill>
                          <a:srgbClr val="000000"/>
                        </a:solidFill>
                        <a:effectLst/>
                        <a:latin typeface="Calibri" panose="020F0502020204030204" pitchFamily="34" charset="0"/>
                        <a:cs typeface="Calibri" panose="020F0502020204030204" pitchFamily="34" charset="0"/>
                      </a:endParaRPr>
                    </a:p>
                  </a:txBody>
                  <a:tcPr marL="5937" marR="5937" marT="5937" marB="0" anchor="ctr"/>
                </a:tc>
                <a:extLst>
                  <a:ext uri="{0D108BD9-81ED-4DB2-BD59-A6C34878D82A}">
                    <a16:rowId xmlns:a16="http://schemas.microsoft.com/office/drawing/2014/main" val="655759050"/>
                  </a:ext>
                </a:extLst>
              </a:tr>
              <a:tr h="475716">
                <a:tc>
                  <a:txBody>
                    <a:bodyPr/>
                    <a:lstStyle/>
                    <a:p>
                      <a:pPr algn="l" fontAlgn="ctr"/>
                      <a:r>
                        <a:rPr lang="en-IN" sz="1800" u="none" strike="noStrike" dirty="0">
                          <a:effectLst/>
                          <a:latin typeface="Calibri" panose="020F0502020204030204" pitchFamily="34" charset="0"/>
                          <a:cs typeface="Calibri" panose="020F0502020204030204" pitchFamily="34" charset="0"/>
                        </a:rPr>
                        <a:t>Contact Number:</a:t>
                      </a:r>
                      <a:endParaRPr lang="en-IN" sz="1800" b="0" i="0" u="none" strike="noStrike" dirty="0">
                        <a:solidFill>
                          <a:srgbClr val="000000"/>
                        </a:solidFill>
                        <a:effectLst/>
                        <a:latin typeface="Calibri" panose="020F0502020204030204" pitchFamily="34" charset="0"/>
                        <a:cs typeface="Calibri" panose="020F0502020204030204" pitchFamily="34" charset="0"/>
                      </a:endParaRPr>
                    </a:p>
                  </a:txBody>
                  <a:tcPr marL="5937" marR="5937" marT="5937" marB="0" anchor="ctr"/>
                </a:tc>
                <a:tc>
                  <a:txBody>
                    <a:bodyPr/>
                    <a:lstStyle/>
                    <a:p>
                      <a:pPr algn="l" fontAlgn="ctr"/>
                      <a:r>
                        <a:rPr lang="en-IN" sz="1800" u="none" strike="noStrike" dirty="0">
                          <a:effectLst/>
                          <a:latin typeface="Calibri" panose="020F0502020204030204" pitchFamily="34" charset="0"/>
                          <a:cs typeface="Calibri" panose="020F0502020204030204" pitchFamily="34" charset="0"/>
                        </a:rPr>
                        <a:t>8929919331</a:t>
                      </a:r>
                      <a:endParaRPr lang="en-IN" sz="1800" b="0" i="0" u="none" strike="noStrike" dirty="0">
                        <a:solidFill>
                          <a:srgbClr val="000000"/>
                        </a:solidFill>
                        <a:effectLst/>
                        <a:latin typeface="Calibri" panose="020F0502020204030204" pitchFamily="34" charset="0"/>
                        <a:cs typeface="Calibri" panose="020F0502020204030204" pitchFamily="34" charset="0"/>
                      </a:endParaRPr>
                    </a:p>
                  </a:txBody>
                  <a:tcPr marL="5937" marR="5937" marT="5937" marB="0" anchor="ctr"/>
                </a:tc>
                <a:extLst>
                  <a:ext uri="{0D108BD9-81ED-4DB2-BD59-A6C34878D82A}">
                    <a16:rowId xmlns:a16="http://schemas.microsoft.com/office/drawing/2014/main" val="1437820481"/>
                  </a:ext>
                </a:extLst>
              </a:tr>
              <a:tr h="353678">
                <a:tc>
                  <a:txBody>
                    <a:bodyPr/>
                    <a:lstStyle/>
                    <a:p>
                      <a:pPr algn="l" fontAlgn="ctr"/>
                      <a:r>
                        <a:rPr lang="en-IN" sz="1800" u="none" strike="noStrike" dirty="0">
                          <a:effectLst/>
                          <a:latin typeface="Calibri" panose="020F0502020204030204" pitchFamily="34" charset="0"/>
                          <a:cs typeface="Calibri" panose="020F0502020204030204" pitchFamily="34" charset="0"/>
                        </a:rPr>
                        <a:t>Email ID:</a:t>
                      </a:r>
                      <a:endParaRPr lang="en-IN" sz="1800" b="0" i="0" u="none" strike="noStrike" dirty="0">
                        <a:solidFill>
                          <a:srgbClr val="000000"/>
                        </a:solidFill>
                        <a:effectLst/>
                        <a:latin typeface="Calibri" panose="020F0502020204030204" pitchFamily="34" charset="0"/>
                        <a:cs typeface="Calibri" panose="020F0502020204030204" pitchFamily="34" charset="0"/>
                      </a:endParaRPr>
                    </a:p>
                  </a:txBody>
                  <a:tcPr marL="5937" marR="5937" marT="5937" marB="0" anchor="ctr"/>
                </a:tc>
                <a:tc>
                  <a:txBody>
                    <a:bodyPr/>
                    <a:lstStyle/>
                    <a:p>
                      <a:pPr algn="l" fontAlgn="ctr"/>
                      <a:r>
                        <a:rPr lang="en-US" sz="1800" b="0" i="0" u="none" strike="noStrike" dirty="0">
                          <a:solidFill>
                            <a:schemeClr val="tx1"/>
                          </a:solidFill>
                          <a:effectLst/>
                          <a:latin typeface="Calibri" panose="020F0502020204030204" pitchFamily="34" charset="0"/>
                          <a:cs typeface="Calibri" panose="020F0502020204030204" pitchFamily="34" charset="0"/>
                        </a:rPr>
                        <a:t>vijay_hakile@emedlife.in</a:t>
                      </a:r>
                      <a:endParaRPr lang="en-IN" sz="1800" b="0" i="0" u="none" strike="noStrike" dirty="0">
                        <a:solidFill>
                          <a:schemeClr val="tx1"/>
                        </a:solidFill>
                        <a:effectLst/>
                        <a:latin typeface="Calibri" panose="020F0502020204030204" pitchFamily="34" charset="0"/>
                        <a:cs typeface="Calibri" panose="020F0502020204030204" pitchFamily="34" charset="0"/>
                      </a:endParaRPr>
                    </a:p>
                  </a:txBody>
                  <a:tcPr marL="5937" marR="5937" marT="5937" marB="0" anchor="ctr"/>
                </a:tc>
                <a:extLst>
                  <a:ext uri="{0D108BD9-81ED-4DB2-BD59-A6C34878D82A}">
                    <a16:rowId xmlns:a16="http://schemas.microsoft.com/office/drawing/2014/main" val="360474673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ustomShape 1"/>
          <p:cNvSpPr/>
          <p:nvPr/>
        </p:nvSpPr>
        <p:spPr>
          <a:xfrm>
            <a:off x="6598800" y="791280"/>
            <a:ext cx="5591880" cy="194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en-US" sz="4000" b="1" strike="noStrike" spc="-1">
                <a:solidFill>
                  <a:srgbClr val="000000"/>
                </a:solidFill>
                <a:uFill>
                  <a:solidFill>
                    <a:srgbClr val="FFFFFF"/>
                  </a:solidFill>
                </a:uFill>
                <a:latin typeface="Calibri" panose="020F0502020204030204"/>
                <a:ea typeface="DejaVu Sans"/>
              </a:rPr>
              <a:t>Partnering to provide determined health insurance services…</a:t>
            </a:r>
            <a:endParaRPr lang="en-US" sz="1800" strike="noStrike" spc="-1">
              <a:solidFill>
                <a:srgbClr val="000000"/>
              </a:solidFill>
              <a:uFill>
                <a:solidFill>
                  <a:srgbClr val="FFFFFF"/>
                </a:solidFill>
              </a:uFill>
              <a:latin typeface="Arial" panose="020B0604020202020204"/>
            </a:endParaRPr>
          </a:p>
        </p:txBody>
      </p:sp>
      <p:pic>
        <p:nvPicPr>
          <p:cNvPr id="225" name="Picture 5"/>
          <p:cNvPicPr/>
          <p:nvPr/>
        </p:nvPicPr>
        <p:blipFill>
          <a:blip r:embed="rId2" cstate="print"/>
          <a:stretch>
            <a:fillRect/>
          </a:stretch>
        </p:blipFill>
        <p:spPr>
          <a:xfrm>
            <a:off x="8461800" y="3516840"/>
            <a:ext cx="2589480" cy="1856160"/>
          </a:xfrm>
          <a:prstGeom prst="rect">
            <a:avLst/>
          </a:prstGeom>
          <a:ln w="38160">
            <a:solidFill>
              <a:srgbClr val="CDD0D1"/>
            </a:solidFill>
            <a:round/>
          </a:ln>
          <a:effectLst>
            <a:innerShdw blurRad="57150" dist="38100" dir="14460000">
              <a:srgbClr val="000000">
                <a:alpha val="70000"/>
              </a:srgbClr>
            </a:innerShdw>
          </a:effectLst>
        </p:spPr>
      </p:pic>
      <p:pic>
        <p:nvPicPr>
          <p:cNvPr id="226" name="Picture 2"/>
          <p:cNvPicPr/>
          <p:nvPr/>
        </p:nvPicPr>
        <p:blipFill>
          <a:blip r:embed="rId3" cstate="print"/>
          <a:stretch>
            <a:fillRect/>
          </a:stretch>
        </p:blipFill>
        <p:spPr>
          <a:xfrm>
            <a:off x="1737720" y="3423600"/>
            <a:ext cx="4690080" cy="1949400"/>
          </a:xfrm>
          <a:prstGeom prst="rect">
            <a:avLst/>
          </a:prstGeom>
          <a:ln w="38160">
            <a:solidFill>
              <a:srgbClr val="CDD0D1"/>
            </a:solidFill>
            <a:round/>
          </a:ln>
          <a:effectLst>
            <a:innerShdw blurRad="57150" dist="38100" dir="14460000">
              <a:srgbClr val="000000">
                <a:alpha val="70000"/>
              </a:srgbClr>
            </a:innerShdw>
          </a:effectLst>
        </p:spPr>
      </p:pic>
      <p:pic>
        <p:nvPicPr>
          <p:cNvPr id="7" name="Picture 2" descr="C:\Users\Sindhu\Desktop\logo.png"/>
          <p:cNvPicPr>
            <a:picLocks noChangeAspect="1" noChangeArrowheads="1"/>
          </p:cNvPicPr>
          <p:nvPr/>
        </p:nvPicPr>
        <p:blipFill>
          <a:blip r:embed="rId4" cstate="print"/>
          <a:srcRect/>
          <a:stretch>
            <a:fillRect/>
          </a:stretch>
        </p:blipFill>
        <p:spPr bwMode="auto">
          <a:xfrm>
            <a:off x="0" y="6100354"/>
            <a:ext cx="2534195" cy="757646"/>
          </a:xfrm>
          <a:prstGeom prst="rect">
            <a:avLst/>
          </a:prstGeom>
          <a:noFill/>
        </p:spPr>
      </p:pic>
      <p:pic>
        <p:nvPicPr>
          <p:cNvPr id="8" name="Picture 2" descr="C:\Users\Sindhu\Desktop\logo.png"/>
          <p:cNvPicPr>
            <a:picLocks noChangeAspect="1" noChangeArrowheads="1"/>
          </p:cNvPicPr>
          <p:nvPr/>
        </p:nvPicPr>
        <p:blipFill>
          <a:blip r:embed="rId4" cstate="print"/>
          <a:srcRect/>
          <a:stretch>
            <a:fillRect/>
          </a:stretch>
        </p:blipFill>
        <p:spPr bwMode="auto">
          <a:xfrm>
            <a:off x="1347742" y="543923"/>
            <a:ext cx="4663440" cy="194636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1484280" y="1081440"/>
            <a:ext cx="3332160" cy="150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200" strike="noStrike" spc="-1" dirty="0">
                <a:solidFill>
                  <a:srgbClr val="000000"/>
                </a:solidFill>
                <a:uFill>
                  <a:solidFill>
                    <a:srgbClr val="FFFFFF"/>
                  </a:solidFill>
                </a:uFill>
                <a:latin typeface="Calibri" panose="020F0502020204030204"/>
                <a:ea typeface="DejaVu Sans"/>
              </a:rPr>
              <a:t>Group Health Insurance</a:t>
            </a:r>
            <a:endParaRPr lang="en-US" sz="2400" strike="noStrike" spc="-1" dirty="0">
              <a:solidFill>
                <a:srgbClr val="000000"/>
              </a:solidFill>
              <a:uFill>
                <a:solidFill>
                  <a:srgbClr val="FFFFFF"/>
                </a:solidFill>
              </a:uFill>
              <a:latin typeface="Arial" panose="020B0604020202020204"/>
            </a:endParaRPr>
          </a:p>
        </p:txBody>
      </p:sp>
      <p:sp>
        <p:nvSpPr>
          <p:cNvPr id="131" name="CustomShape 2"/>
          <p:cNvSpPr/>
          <p:nvPr/>
        </p:nvSpPr>
        <p:spPr>
          <a:xfrm>
            <a:off x="809897" y="2666880"/>
            <a:ext cx="4415246" cy="312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750" indent="-284480">
              <a:lnSpc>
                <a:spcPct val="100000"/>
              </a:lnSpc>
              <a:buClr>
                <a:srgbClr val="1287C3"/>
              </a:buClr>
              <a:buSzPct val="145000"/>
              <a:buFont typeface="Wingdings" panose="05000000000000000000" pitchFamily="2" charset="2"/>
              <a:buChar char=""/>
            </a:pPr>
            <a:r>
              <a:rPr lang="en-US" sz="2400" strike="noStrike" spc="-1" dirty="0">
                <a:solidFill>
                  <a:srgbClr val="000000"/>
                </a:solidFill>
                <a:uFill>
                  <a:solidFill>
                    <a:srgbClr val="FFFFFF"/>
                  </a:solidFill>
                </a:uFill>
                <a:latin typeface="Calibri" panose="020F0502020204030204"/>
                <a:ea typeface="DejaVu Sans"/>
              </a:rPr>
              <a:t>Plan information, Detailed benefits, Standard exclusions</a:t>
            </a:r>
          </a:p>
          <a:p>
            <a:pPr marL="285750" indent="-284480">
              <a:lnSpc>
                <a:spcPct val="100000"/>
              </a:lnSpc>
              <a:buClr>
                <a:srgbClr val="1287C3"/>
              </a:buClr>
              <a:buSzPct val="145000"/>
              <a:buFont typeface="Wingdings" panose="05000000000000000000" pitchFamily="2" charset="2"/>
              <a:buChar char=""/>
            </a:pPr>
            <a:endParaRPr lang="en-US" sz="2400" strike="noStrike" spc="-1" dirty="0">
              <a:solidFill>
                <a:srgbClr val="000000"/>
              </a:solidFill>
              <a:uFill>
                <a:solidFill>
                  <a:srgbClr val="FFFFFF"/>
                </a:solidFill>
              </a:uFill>
              <a:latin typeface="Arial" panose="020B0604020202020204"/>
            </a:endParaRPr>
          </a:p>
          <a:p>
            <a:pPr marL="285750" indent="-284480">
              <a:lnSpc>
                <a:spcPct val="100000"/>
              </a:lnSpc>
              <a:buClr>
                <a:srgbClr val="1287C3"/>
              </a:buClr>
              <a:buSzPct val="145000"/>
              <a:buFont typeface="Wingdings" panose="05000000000000000000" pitchFamily="2" charset="2"/>
              <a:buChar char=""/>
            </a:pPr>
            <a:r>
              <a:rPr lang="en-US" sz="2400" strike="noStrike" spc="-1" dirty="0">
                <a:solidFill>
                  <a:srgbClr val="000000"/>
                </a:solidFill>
                <a:uFill>
                  <a:solidFill>
                    <a:srgbClr val="FFFFFF"/>
                  </a:solidFill>
                </a:uFill>
                <a:latin typeface="Calibri" panose="020F0502020204030204"/>
                <a:ea typeface="DejaVu Sans"/>
              </a:rPr>
              <a:t>Enrollment &amp; Hospitalization process</a:t>
            </a:r>
            <a:endParaRPr lang="en-US" sz="2400" strike="noStrike" spc="-1" dirty="0">
              <a:solidFill>
                <a:srgbClr val="000000"/>
              </a:solidFill>
              <a:uFill>
                <a:solidFill>
                  <a:srgbClr val="FFFFFF"/>
                </a:solidFill>
              </a:uFill>
              <a:latin typeface="Arial" panose="020B0604020202020204"/>
            </a:endParaRPr>
          </a:p>
        </p:txBody>
      </p:sp>
      <p:pic>
        <p:nvPicPr>
          <p:cNvPr id="132" name="Picture 2"/>
          <p:cNvPicPr/>
          <p:nvPr/>
        </p:nvPicPr>
        <p:blipFill>
          <a:blip r:embed="rId2" cstate="print"/>
          <a:stretch>
            <a:fillRect/>
          </a:stretch>
        </p:blipFill>
        <p:spPr>
          <a:xfrm>
            <a:off x="5613840" y="1780920"/>
            <a:ext cx="6239520" cy="2214000"/>
          </a:xfrm>
          <a:prstGeom prst="rect">
            <a:avLst/>
          </a:prstGeom>
          <a:ln w="38160">
            <a:solidFill>
              <a:srgbClr val="CDD0D1"/>
            </a:solidFill>
            <a:round/>
          </a:ln>
          <a:effectLst>
            <a:innerShdw blurRad="57150" dist="38100" dir="14460000">
              <a:srgbClr val="000000">
                <a:alpha val="70000"/>
              </a:srgbClr>
            </a:innerShdw>
          </a:effectLst>
        </p:spPr>
      </p:pic>
      <p:pic>
        <p:nvPicPr>
          <p:cNvPr id="6" name="Picture 2" descr="C:\Users\Sindhu\Desktop\logo.png"/>
          <p:cNvPicPr>
            <a:picLocks noChangeAspect="1" noChangeArrowheads="1"/>
          </p:cNvPicPr>
          <p:nvPr/>
        </p:nvPicPr>
        <p:blipFill>
          <a:blip r:embed="rId3" cstate="print"/>
          <a:srcRect/>
          <a:stretch>
            <a:fillRect/>
          </a:stretch>
        </p:blipFill>
        <p:spPr bwMode="auto">
          <a:xfrm>
            <a:off x="0" y="6100354"/>
            <a:ext cx="2534195" cy="75764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nformation"/>
          <p:cNvPicPr>
            <a:picLocks noChangeAspect="1" noChangeArrowheads="1"/>
          </p:cNvPicPr>
          <p:nvPr/>
        </p:nvPicPr>
        <p:blipFill rotWithShape="1">
          <a:blip r:embed="rId2" cstate="print">
            <a:alphaModFix amt="50000"/>
            <a:extLst>
              <a:ext uri="{28A0092B-C50C-407E-A947-70E740481C1C}">
                <a14:useLocalDpi xmlns:a14="http://schemas.microsoft.com/office/drawing/2010/main" val="0"/>
              </a:ext>
            </a:extLst>
          </a:blip>
          <a:srcRect t="9537" r="-1" b="6191"/>
          <a:stretch>
            <a:fillRect/>
          </a:stretch>
        </p:blipFill>
        <p:spPr bwMode="auto">
          <a:xfrm>
            <a:off x="305" y="74140"/>
            <a:ext cx="12191695" cy="6857990"/>
          </a:xfrm>
          <a:prstGeom prst="rect">
            <a:avLst/>
          </a:prstGeom>
          <a:noFill/>
          <a:extLst>
            <a:ext uri="{909E8E84-426E-40DD-AFC4-6F175D3DCCD1}">
              <a14:hiddenFill xmlns:a14="http://schemas.microsoft.com/office/drawing/2010/main">
                <a:solidFill>
                  <a:srgbClr val="FFFFFF"/>
                </a:solidFill>
              </a14:hiddenFill>
            </a:ext>
          </a:extLst>
        </p:spPr>
      </p:pic>
      <p:sp>
        <p:nvSpPr>
          <p:cNvPr id="134" name="CustomShape 1"/>
          <p:cNvSpPr/>
          <p:nvPr/>
        </p:nvSpPr>
        <p:spPr>
          <a:xfrm>
            <a:off x="1130271" y="1193800"/>
            <a:ext cx="3193050" cy="4699000"/>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defTabSz="914400">
              <a:lnSpc>
                <a:spcPct val="90000"/>
              </a:lnSpc>
              <a:spcBef>
                <a:spcPct val="0"/>
              </a:spcBef>
              <a:spcAft>
                <a:spcPts val="600"/>
              </a:spcAft>
            </a:pPr>
            <a:r>
              <a:rPr lang="en-US" sz="3200" strike="noStrike" cap="all" spc="-1">
                <a:uFill>
                  <a:solidFill>
                    <a:srgbClr val="FFFFFF"/>
                  </a:solidFill>
                </a:uFill>
                <a:latin typeface="+mj-lt"/>
                <a:ea typeface="+mj-ea"/>
                <a:cs typeface="+mj-cs"/>
              </a:rPr>
              <a:t>GHI – Plan information</a:t>
            </a:r>
          </a:p>
        </p:txBody>
      </p:sp>
      <p:sp>
        <p:nvSpPr>
          <p:cNvPr id="135" name="CustomShape 2"/>
          <p:cNvSpPr/>
          <p:nvPr/>
        </p:nvSpPr>
        <p:spPr>
          <a:xfrm>
            <a:off x="4196615" y="317634"/>
            <a:ext cx="7808151" cy="5575166"/>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sz="2200" b="1" strike="noStrike" spc="-1" dirty="0">
                <a:uFill>
                  <a:solidFill>
                    <a:srgbClr val="FFFFFF"/>
                  </a:solidFill>
                </a:uFill>
              </a:rPr>
              <a:t>Policy Holder: </a:t>
            </a:r>
            <a:r>
              <a:rPr lang="en-US" dirty="0"/>
              <a:t>UNIVERSITY OF HYDERABAD</a:t>
            </a:r>
            <a:endParaRPr lang="en-US" sz="2200" strike="noStrike" spc="-1" dirty="0">
              <a:uFill>
                <a:solidFill>
                  <a:srgbClr val="FFFFFF"/>
                </a:solidFill>
              </a:uFill>
            </a:endParaRPr>
          </a:p>
          <a:p>
            <a:pPr marL="285750" indent="-228600" defTabSz="914400">
              <a:lnSpc>
                <a:spcPct val="120000"/>
              </a:lnSpc>
              <a:spcAft>
                <a:spcPts val="600"/>
              </a:spcAft>
              <a:buClr>
                <a:schemeClr val="accent1"/>
              </a:buClr>
              <a:buSzPct val="100000"/>
              <a:buFont typeface="Arial" panose="020B0604020202020204" pitchFamily="34" charset="0"/>
              <a:buChar char="•"/>
            </a:pPr>
            <a:r>
              <a:rPr lang="en-US" sz="2000" strike="noStrike" spc="-1" dirty="0">
                <a:uFill>
                  <a:solidFill>
                    <a:srgbClr val="FFFFFF"/>
                  </a:solidFill>
                </a:uFill>
              </a:rPr>
              <a:t>Period of cover:  Annual</a:t>
            </a:r>
          </a:p>
          <a:p>
            <a:pPr marL="285750" indent="-228600" defTabSz="914400">
              <a:lnSpc>
                <a:spcPct val="120000"/>
              </a:lnSpc>
              <a:spcAft>
                <a:spcPts val="600"/>
              </a:spcAft>
              <a:buClr>
                <a:schemeClr val="accent1"/>
              </a:buClr>
              <a:buSzPct val="100000"/>
              <a:buFont typeface="Arial" panose="020B0604020202020204" pitchFamily="34" charset="0"/>
              <a:buChar char="•"/>
            </a:pPr>
            <a:r>
              <a:rPr lang="en-US" sz="2000" strike="noStrike" spc="-1" dirty="0">
                <a:uFill>
                  <a:solidFill>
                    <a:srgbClr val="FFFFFF"/>
                  </a:solidFill>
                </a:uFill>
              </a:rPr>
              <a:t>Inception date: 12</a:t>
            </a:r>
            <a:r>
              <a:rPr lang="en-US" sz="2000" strike="noStrike" spc="-1" baseline="30000" dirty="0">
                <a:uFill>
                  <a:solidFill>
                    <a:srgbClr val="FFFFFF"/>
                  </a:solidFill>
                </a:uFill>
              </a:rPr>
              <a:t>th</a:t>
            </a:r>
            <a:r>
              <a:rPr lang="en-US" sz="2000" strike="noStrike" spc="-1" dirty="0">
                <a:uFill>
                  <a:solidFill>
                    <a:srgbClr val="FFFFFF"/>
                  </a:solidFill>
                </a:uFill>
              </a:rPr>
              <a:t> Oct 2025</a:t>
            </a:r>
          </a:p>
          <a:p>
            <a:pPr marL="285750" indent="-228600" defTabSz="914400">
              <a:lnSpc>
                <a:spcPct val="120000"/>
              </a:lnSpc>
              <a:spcAft>
                <a:spcPts val="600"/>
              </a:spcAft>
              <a:buClr>
                <a:schemeClr val="accent1"/>
              </a:buClr>
              <a:buSzPct val="100000"/>
              <a:buFont typeface="Arial" panose="020B0604020202020204" pitchFamily="34" charset="0"/>
              <a:buChar char="•"/>
            </a:pPr>
            <a:r>
              <a:rPr lang="en-US" sz="2000" strike="noStrike" spc="-1" dirty="0">
                <a:uFill>
                  <a:solidFill>
                    <a:srgbClr val="FFFFFF"/>
                  </a:solidFill>
                </a:uFill>
              </a:rPr>
              <a:t>Expiry date: 11</a:t>
            </a:r>
            <a:r>
              <a:rPr lang="en-US" sz="2000" spc="-1" baseline="30000" dirty="0">
                <a:uFill>
                  <a:solidFill>
                    <a:srgbClr val="FFFFFF"/>
                  </a:solidFill>
                </a:uFill>
              </a:rPr>
              <a:t>th</a:t>
            </a:r>
            <a:r>
              <a:rPr lang="en-US" sz="2000" spc="-1" dirty="0">
                <a:uFill>
                  <a:solidFill>
                    <a:srgbClr val="FFFFFF"/>
                  </a:solidFill>
                </a:uFill>
              </a:rPr>
              <a:t> Oct</a:t>
            </a:r>
            <a:r>
              <a:rPr lang="en-US" sz="2000" strike="noStrike" spc="-1" dirty="0">
                <a:uFill>
                  <a:solidFill>
                    <a:srgbClr val="FFFFFF"/>
                  </a:solidFill>
                </a:uFill>
              </a:rPr>
              <a:t> 2026</a:t>
            </a:r>
          </a:p>
          <a:p>
            <a:pPr marL="285750" indent="-228600" defTabSz="914400">
              <a:lnSpc>
                <a:spcPct val="120000"/>
              </a:lnSpc>
              <a:spcAft>
                <a:spcPts val="600"/>
              </a:spcAft>
              <a:buClr>
                <a:schemeClr val="accent1"/>
              </a:buClr>
              <a:buSzPct val="100000"/>
              <a:buFont typeface="Arial" panose="020B0604020202020204" pitchFamily="34" charset="0"/>
              <a:buChar char="•"/>
            </a:pPr>
            <a:r>
              <a:rPr lang="en-US" sz="2000" strike="noStrike" spc="-1" dirty="0">
                <a:uFill>
                  <a:solidFill>
                    <a:srgbClr val="FFFFFF"/>
                  </a:solidFill>
                </a:uFill>
              </a:rPr>
              <a:t>Insurer: Magma HDI General Insurance Company Limited</a:t>
            </a:r>
          </a:p>
          <a:p>
            <a:pPr marL="285750" indent="-228600" defTabSz="914400">
              <a:lnSpc>
                <a:spcPct val="120000"/>
              </a:lnSpc>
              <a:spcAft>
                <a:spcPts val="600"/>
              </a:spcAft>
              <a:buClr>
                <a:schemeClr val="accent1"/>
              </a:buClr>
              <a:buSzPct val="100000"/>
              <a:buFont typeface="Arial" panose="020B0604020202020204" pitchFamily="34" charset="0"/>
              <a:buChar char="•"/>
            </a:pPr>
            <a:r>
              <a:rPr lang="en-US" sz="2000" spc="-1" dirty="0">
                <a:uFill>
                  <a:solidFill>
                    <a:srgbClr val="FFFFFF"/>
                  </a:solidFill>
                </a:uFill>
              </a:rPr>
              <a:t>Broker : Emedlife Insurance Broking Services Ltd</a:t>
            </a:r>
          </a:p>
          <a:p>
            <a:pPr marL="285750" indent="-228600" defTabSz="914400">
              <a:lnSpc>
                <a:spcPct val="120000"/>
              </a:lnSpc>
              <a:spcAft>
                <a:spcPts val="600"/>
              </a:spcAft>
              <a:buClr>
                <a:schemeClr val="accent1"/>
              </a:buClr>
              <a:buSzPct val="100000"/>
              <a:buFont typeface="Arial" panose="020B0604020202020204" pitchFamily="34" charset="0"/>
              <a:buChar char="•"/>
            </a:pPr>
            <a:r>
              <a:rPr lang="en-US" sz="2000" strike="noStrike" spc="-1" dirty="0">
                <a:uFill>
                  <a:solidFill>
                    <a:srgbClr val="FFFFFF"/>
                  </a:solidFill>
                </a:uFill>
              </a:rPr>
              <a:t>TPA : Ericson Insurance TPA Pvt Ltd</a:t>
            </a:r>
          </a:p>
          <a:p>
            <a:pPr marL="285750" indent="-228600" defTabSz="914400">
              <a:lnSpc>
                <a:spcPct val="120000"/>
              </a:lnSpc>
              <a:spcAft>
                <a:spcPts val="600"/>
              </a:spcAft>
              <a:buClr>
                <a:schemeClr val="accent1"/>
              </a:buClr>
              <a:buSzPct val="100000"/>
              <a:buFont typeface="Arial" panose="020B0604020202020204" pitchFamily="34" charset="0"/>
              <a:buChar char="•"/>
            </a:pPr>
            <a:r>
              <a:rPr lang="en-US" sz="2000" strike="noStrike" spc="-1" dirty="0">
                <a:uFill>
                  <a:solidFill>
                    <a:srgbClr val="FFFFFF"/>
                  </a:solidFill>
                </a:uFill>
              </a:rPr>
              <a:t>Members covered: Self (Students only)</a:t>
            </a:r>
          </a:p>
          <a:p>
            <a:pPr marL="285750" indent="-228600" defTabSz="914400">
              <a:lnSpc>
                <a:spcPct val="120000"/>
              </a:lnSpc>
              <a:spcAft>
                <a:spcPts val="600"/>
              </a:spcAft>
              <a:buClr>
                <a:schemeClr val="accent1"/>
              </a:buClr>
              <a:buSzPct val="100000"/>
              <a:buFont typeface="Arial" panose="020B0604020202020204" pitchFamily="34" charset="0"/>
              <a:buChar char="•"/>
            </a:pPr>
            <a:r>
              <a:rPr lang="en-US" sz="2000" strike="noStrike" spc="-1" dirty="0">
                <a:uFill>
                  <a:solidFill>
                    <a:srgbClr val="FFFFFF"/>
                  </a:solidFill>
                </a:uFill>
              </a:rPr>
              <a:t>Sum insured: 1,50,000 Per student</a:t>
            </a:r>
          </a:p>
          <a:p>
            <a:pPr marL="285750" indent="-228600" defTabSz="914400">
              <a:lnSpc>
                <a:spcPct val="120000"/>
              </a:lnSpc>
              <a:spcAft>
                <a:spcPts val="600"/>
              </a:spcAft>
              <a:buClr>
                <a:schemeClr val="accent1"/>
              </a:buClr>
              <a:buSzPct val="100000"/>
              <a:buFont typeface="Arial" panose="020B0604020202020204" pitchFamily="34" charset="0"/>
              <a:buChar char="•"/>
            </a:pPr>
            <a:r>
              <a:rPr lang="en-US" sz="2000" strike="noStrike" spc="-1" dirty="0">
                <a:uFill>
                  <a:solidFill>
                    <a:srgbClr val="FFFFFF"/>
                  </a:solidFill>
                </a:uFill>
              </a:rPr>
              <a:t>Geographical Limits: Covers treatment taken only in India</a:t>
            </a:r>
          </a:p>
        </p:txBody>
      </p:sp>
      <p:pic>
        <p:nvPicPr>
          <p:cNvPr id="6" name="Picture 2" descr="C:\Users\Sindhu\Desktop\logo.png"/>
          <p:cNvPicPr>
            <a:picLocks noChangeAspect="1" noChangeArrowheads="1"/>
          </p:cNvPicPr>
          <p:nvPr/>
        </p:nvPicPr>
        <p:blipFill>
          <a:blip r:embed="rId3" cstate="print"/>
          <a:srcRect/>
          <a:stretch>
            <a:fillRect/>
          </a:stretch>
        </p:blipFill>
        <p:spPr bwMode="auto">
          <a:xfrm>
            <a:off x="0" y="6100354"/>
            <a:ext cx="2534195" cy="75764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1451580" y="804520"/>
            <a:ext cx="5550355" cy="1049235"/>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rmAutofit/>
          </a:bodyPr>
          <a:lstStyle/>
          <a:p>
            <a:pPr defTabSz="914400">
              <a:lnSpc>
                <a:spcPct val="90000"/>
              </a:lnSpc>
              <a:spcBef>
                <a:spcPct val="0"/>
              </a:spcBef>
              <a:spcAft>
                <a:spcPts val="600"/>
              </a:spcAft>
            </a:pPr>
            <a:r>
              <a:rPr lang="en-US" sz="3600" strike="noStrike" cap="all" spc="-1" dirty="0">
                <a:uFill>
                  <a:solidFill>
                    <a:srgbClr val="FFFFFF"/>
                  </a:solidFill>
                </a:uFill>
                <a:latin typeface="+mj-lt"/>
                <a:ea typeface="+mj-ea"/>
                <a:cs typeface="+mj-cs"/>
              </a:rPr>
              <a:t>GHI -  Detailed benefits</a:t>
            </a:r>
            <a:endParaRPr lang="en-US" sz="3200" strike="noStrike" cap="all" spc="-1" dirty="0">
              <a:uFill>
                <a:solidFill>
                  <a:srgbClr val="FFFFFF"/>
                </a:solidFill>
              </a:uFill>
              <a:latin typeface="+mj-lt"/>
              <a:ea typeface="+mj-ea"/>
              <a:cs typeface="+mj-cs"/>
            </a:endParaRPr>
          </a:p>
        </p:txBody>
      </p:sp>
      <p:sp>
        <p:nvSpPr>
          <p:cNvPr id="140" name="CustomShape 2"/>
          <p:cNvSpPr/>
          <p:nvPr/>
        </p:nvSpPr>
        <p:spPr>
          <a:xfrm>
            <a:off x="705394" y="2015732"/>
            <a:ext cx="6727372" cy="345061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Autofit/>
          </a:bodyPr>
          <a:lstStyle/>
          <a:p>
            <a:pPr marL="285750" indent="-228600" defTabSz="914400">
              <a:lnSpc>
                <a:spcPct val="110000"/>
              </a:lnSpc>
              <a:spcAft>
                <a:spcPts val="600"/>
              </a:spcAft>
              <a:buClr>
                <a:schemeClr val="accent1"/>
              </a:buClr>
              <a:buSzPct val="100000"/>
              <a:buFont typeface="Arial" panose="020B0604020202020204" pitchFamily="34" charset="0"/>
              <a:buChar char="•"/>
            </a:pPr>
            <a:r>
              <a:rPr lang="en-US" sz="2000" strike="noStrike" spc="-1" dirty="0">
                <a:uFill>
                  <a:solidFill>
                    <a:srgbClr val="FFFFFF"/>
                  </a:solidFill>
                </a:uFill>
              </a:rPr>
              <a:t>Standard hospitalization policy.</a:t>
            </a:r>
          </a:p>
          <a:p>
            <a:pPr marL="285750" indent="-228600" defTabSz="914400">
              <a:lnSpc>
                <a:spcPct val="110000"/>
              </a:lnSpc>
              <a:spcAft>
                <a:spcPts val="600"/>
              </a:spcAft>
              <a:buClr>
                <a:schemeClr val="accent1"/>
              </a:buClr>
              <a:buSzPct val="100000"/>
              <a:buFont typeface="Arial" panose="020B0604020202020204" pitchFamily="34" charset="0"/>
              <a:buChar char="•"/>
            </a:pPr>
            <a:r>
              <a:rPr lang="en-US" sz="2000" strike="noStrike" spc="-1" dirty="0">
                <a:uFill>
                  <a:solidFill>
                    <a:srgbClr val="FFFFFF"/>
                  </a:solidFill>
                </a:uFill>
              </a:rPr>
              <a:t>Pre existing diseases covered.</a:t>
            </a:r>
          </a:p>
          <a:p>
            <a:pPr marL="285750" indent="-228600" defTabSz="914400">
              <a:lnSpc>
                <a:spcPct val="110000"/>
              </a:lnSpc>
              <a:spcAft>
                <a:spcPts val="600"/>
              </a:spcAft>
              <a:buClr>
                <a:schemeClr val="accent1"/>
              </a:buClr>
              <a:buSzPct val="100000"/>
              <a:buFont typeface="Arial" panose="020B0604020202020204" pitchFamily="34" charset="0"/>
              <a:buChar char="•"/>
            </a:pPr>
            <a:r>
              <a:rPr lang="en-US" sz="2000" strike="noStrike" spc="-1" dirty="0">
                <a:uFill>
                  <a:solidFill>
                    <a:srgbClr val="FFFFFF"/>
                  </a:solidFill>
                </a:uFill>
              </a:rPr>
              <a:t>Waiver of 30 days waiting period.</a:t>
            </a:r>
          </a:p>
          <a:p>
            <a:pPr marL="285750" indent="-228600" defTabSz="914400">
              <a:lnSpc>
                <a:spcPct val="110000"/>
              </a:lnSpc>
              <a:spcAft>
                <a:spcPts val="600"/>
              </a:spcAft>
              <a:buClr>
                <a:schemeClr val="accent1"/>
              </a:buClr>
              <a:buSzPct val="100000"/>
              <a:buFont typeface="Arial" panose="020B0604020202020204" pitchFamily="34" charset="0"/>
              <a:buChar char="•"/>
            </a:pPr>
            <a:r>
              <a:rPr lang="en-US" sz="2000" strike="noStrike" spc="-1" dirty="0">
                <a:uFill>
                  <a:solidFill>
                    <a:srgbClr val="FFFFFF"/>
                  </a:solidFill>
                </a:uFill>
              </a:rPr>
              <a:t>Waiver of 1</a:t>
            </a:r>
            <a:r>
              <a:rPr lang="en-US" sz="2000" strike="noStrike" spc="-1" baseline="30000" dirty="0">
                <a:uFill>
                  <a:solidFill>
                    <a:srgbClr val="FFFFFF"/>
                  </a:solidFill>
                </a:uFill>
              </a:rPr>
              <a:t>st</a:t>
            </a:r>
            <a:r>
              <a:rPr lang="en-US" sz="2000" strike="noStrike" spc="-1" dirty="0">
                <a:uFill>
                  <a:solidFill>
                    <a:srgbClr val="FFFFFF"/>
                  </a:solidFill>
                </a:uFill>
              </a:rPr>
              <a:t> year, 2</a:t>
            </a:r>
            <a:r>
              <a:rPr lang="en-US" sz="2000" strike="noStrike" spc="-1" baseline="30000" dirty="0">
                <a:uFill>
                  <a:solidFill>
                    <a:srgbClr val="FFFFFF"/>
                  </a:solidFill>
                </a:uFill>
              </a:rPr>
              <a:t>nd </a:t>
            </a:r>
            <a:r>
              <a:rPr lang="en-US" sz="2000" strike="noStrike" spc="-1" dirty="0">
                <a:uFill>
                  <a:solidFill>
                    <a:srgbClr val="FFFFFF"/>
                  </a:solidFill>
                </a:uFill>
              </a:rPr>
              <a:t>, 3rd &amp; 4th year waiting periods.</a:t>
            </a:r>
          </a:p>
          <a:p>
            <a:pPr marL="285750" indent="-228600" defTabSz="914400">
              <a:lnSpc>
                <a:spcPct val="110000"/>
              </a:lnSpc>
              <a:spcAft>
                <a:spcPts val="600"/>
              </a:spcAft>
              <a:buClr>
                <a:schemeClr val="accent1"/>
              </a:buClr>
              <a:buSzPct val="100000"/>
              <a:buFont typeface="Arial" panose="020B0604020202020204" pitchFamily="34" charset="0"/>
              <a:buChar char="•"/>
            </a:pPr>
            <a:r>
              <a:rPr lang="en-US" sz="2000" strike="noStrike" spc="-1" dirty="0">
                <a:uFill>
                  <a:solidFill>
                    <a:srgbClr val="FFFFFF"/>
                  </a:solidFill>
                </a:uFill>
              </a:rPr>
              <a:t>Cover for pre and post hospitalization expenses. Maximum limit. up to 30 days pre and 60 days post hospitalization expenses..</a:t>
            </a:r>
          </a:p>
          <a:p>
            <a:pPr marL="285750" indent="-228600" defTabSz="914400">
              <a:lnSpc>
                <a:spcPct val="110000"/>
              </a:lnSpc>
              <a:spcAft>
                <a:spcPts val="600"/>
              </a:spcAft>
              <a:buClr>
                <a:schemeClr val="accent1"/>
              </a:buClr>
              <a:buSzPct val="100000"/>
              <a:buFont typeface="Arial" panose="020B0604020202020204" pitchFamily="34" charset="0"/>
              <a:buChar char="•"/>
            </a:pPr>
            <a:r>
              <a:rPr lang="en-US" sz="2000" strike="noStrike" spc="-1" dirty="0">
                <a:uFill>
                  <a:solidFill>
                    <a:srgbClr val="FFFFFF"/>
                  </a:solidFill>
                </a:uFill>
              </a:rPr>
              <a:t>Cover of day care procedures.</a:t>
            </a:r>
          </a:p>
        </p:txBody>
      </p:sp>
      <p:pic>
        <p:nvPicPr>
          <p:cNvPr id="139" name="Picture 2"/>
          <p:cNvPicPr/>
          <p:nvPr/>
        </p:nvPicPr>
        <p:blipFill>
          <a:blip r:embed="rId2" cstate="print"/>
          <a:stretch>
            <a:fillRect/>
          </a:stretch>
        </p:blipFill>
        <p:spPr>
          <a:xfrm>
            <a:off x="8116373" y="2467955"/>
            <a:ext cx="2799103" cy="1162951"/>
          </a:xfrm>
          <a:prstGeom prst="rect">
            <a:avLst/>
          </a:prstGeom>
        </p:spPr>
      </p:pic>
      <p:pic>
        <p:nvPicPr>
          <p:cNvPr id="6" name="Picture 2" descr="C:\Users\Sindhu\Desktop\logo.png"/>
          <p:cNvPicPr>
            <a:picLocks noChangeAspect="1" noChangeArrowheads="1"/>
          </p:cNvPicPr>
          <p:nvPr/>
        </p:nvPicPr>
        <p:blipFill>
          <a:blip r:embed="rId3" cstate="print"/>
          <a:srcRect/>
          <a:stretch>
            <a:fillRect/>
          </a:stretch>
        </p:blipFill>
        <p:spPr bwMode="auto">
          <a:xfrm>
            <a:off x="0" y="6100354"/>
            <a:ext cx="2534195" cy="75764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144379" y="1240076"/>
            <a:ext cx="3705726" cy="2610029"/>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rmAutofit/>
          </a:bodyPr>
          <a:lstStyle/>
          <a:p>
            <a:pPr defTabSz="914400">
              <a:lnSpc>
                <a:spcPct val="90000"/>
              </a:lnSpc>
              <a:spcBef>
                <a:spcPct val="0"/>
              </a:spcBef>
              <a:spcAft>
                <a:spcPts val="600"/>
              </a:spcAft>
            </a:pPr>
            <a:r>
              <a:rPr lang="en-US" sz="3200" b="0" i="0" strike="noStrike" kern="1200" cap="all" spc="-1" dirty="0">
                <a:solidFill>
                  <a:srgbClr val="FFFFFF"/>
                </a:solidFill>
                <a:effectLst/>
                <a:uFill>
                  <a:solidFill>
                    <a:srgbClr val="FFFFFF"/>
                  </a:solidFill>
                </a:uFill>
                <a:latin typeface="+mj-lt"/>
                <a:ea typeface="+mj-ea"/>
                <a:cs typeface="+mj-cs"/>
              </a:rPr>
              <a:t>Standard coverages during hospitalization</a:t>
            </a:r>
          </a:p>
        </p:txBody>
      </p:sp>
      <p:sp>
        <p:nvSpPr>
          <p:cNvPr id="140" name="CustomShape 2"/>
          <p:cNvSpPr/>
          <p:nvPr/>
        </p:nvSpPr>
        <p:spPr>
          <a:xfrm>
            <a:off x="4705594" y="1240077"/>
            <a:ext cx="6034827" cy="4916465"/>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rmAutofit/>
          </a:bodyPr>
          <a:lstStyle/>
          <a:p>
            <a:pPr marL="285750" indent="-228600" defTabSz="914400">
              <a:lnSpc>
                <a:spcPct val="120000"/>
              </a:lnSpc>
              <a:spcAft>
                <a:spcPts val="600"/>
              </a:spcAft>
              <a:buClr>
                <a:schemeClr val="accent1"/>
              </a:buClr>
              <a:buSzPct val="100000"/>
              <a:buFont typeface="Arial" panose="020B0604020202020204" pitchFamily="34" charset="0"/>
              <a:buChar char="•"/>
            </a:pPr>
            <a:r>
              <a:rPr lang="en-US" strike="noStrike" spc="-1" dirty="0">
                <a:uFill>
                  <a:solidFill>
                    <a:srgbClr val="FFFFFF"/>
                  </a:solidFill>
                </a:uFill>
              </a:rPr>
              <a:t>The </a:t>
            </a:r>
            <a:r>
              <a:rPr lang="en-US" spc="-1" dirty="0">
                <a:uFill>
                  <a:solidFill>
                    <a:srgbClr val="FFFFFF"/>
                  </a:solidFill>
                </a:uFill>
              </a:rPr>
              <a:t>policy covers for below expenses during any eligible hospitalization event.</a:t>
            </a:r>
          </a:p>
          <a:p>
            <a:pPr marL="400050" indent="-342900" defTabSz="914400">
              <a:lnSpc>
                <a:spcPct val="120000"/>
              </a:lnSpc>
              <a:spcAft>
                <a:spcPts val="600"/>
              </a:spcAft>
              <a:buClr>
                <a:schemeClr val="accent1"/>
              </a:buClr>
              <a:buSzPct val="100000"/>
              <a:buFont typeface="+mj-lt"/>
              <a:buAutoNum type="alphaLcParenR"/>
            </a:pPr>
            <a:r>
              <a:rPr lang="en-US" strike="noStrike" spc="-1" dirty="0">
                <a:uFill>
                  <a:solidFill>
                    <a:srgbClr val="FFFFFF"/>
                  </a:solidFill>
                </a:uFill>
              </a:rPr>
              <a:t>Ro</a:t>
            </a:r>
            <a:r>
              <a:rPr lang="en-US" spc="-1" dirty="0">
                <a:uFill>
                  <a:solidFill>
                    <a:srgbClr val="FFFFFF"/>
                  </a:solidFill>
                </a:uFill>
              </a:rPr>
              <a:t>om and boarding</a:t>
            </a:r>
          </a:p>
          <a:p>
            <a:pPr marL="400050" indent="-342900" defTabSz="914400">
              <a:lnSpc>
                <a:spcPct val="120000"/>
              </a:lnSpc>
              <a:spcAft>
                <a:spcPts val="600"/>
              </a:spcAft>
              <a:buClr>
                <a:schemeClr val="accent1"/>
              </a:buClr>
              <a:buSzPct val="100000"/>
              <a:buFont typeface="+mj-lt"/>
              <a:buAutoNum type="alphaLcParenR"/>
            </a:pPr>
            <a:r>
              <a:rPr lang="en-US" strike="noStrike" spc="-1" dirty="0">
                <a:uFill>
                  <a:solidFill>
                    <a:srgbClr val="FFFFFF"/>
                  </a:solidFill>
                </a:uFill>
              </a:rPr>
              <a:t>Doctor fees</a:t>
            </a:r>
          </a:p>
          <a:p>
            <a:pPr marL="400050" indent="-342900" defTabSz="914400">
              <a:lnSpc>
                <a:spcPct val="120000"/>
              </a:lnSpc>
              <a:spcAft>
                <a:spcPts val="600"/>
              </a:spcAft>
              <a:buClr>
                <a:schemeClr val="accent1"/>
              </a:buClr>
              <a:buSzPct val="100000"/>
              <a:buFont typeface="+mj-lt"/>
              <a:buAutoNum type="alphaLcParenR"/>
            </a:pPr>
            <a:r>
              <a:rPr lang="en-US" spc="-1" dirty="0">
                <a:uFill>
                  <a:solidFill>
                    <a:srgbClr val="FFFFFF"/>
                  </a:solidFill>
                </a:uFill>
              </a:rPr>
              <a:t>Intensive Care Unit</a:t>
            </a:r>
          </a:p>
          <a:p>
            <a:pPr marL="400050" indent="-342900" defTabSz="914400">
              <a:lnSpc>
                <a:spcPct val="120000"/>
              </a:lnSpc>
              <a:spcAft>
                <a:spcPts val="600"/>
              </a:spcAft>
              <a:buClr>
                <a:schemeClr val="accent1"/>
              </a:buClr>
              <a:buSzPct val="100000"/>
              <a:buFont typeface="+mj-lt"/>
              <a:buAutoNum type="alphaLcParenR"/>
            </a:pPr>
            <a:r>
              <a:rPr lang="en-US" strike="noStrike" spc="-1" dirty="0">
                <a:uFill>
                  <a:solidFill>
                    <a:srgbClr val="FFFFFF"/>
                  </a:solidFill>
                </a:uFill>
              </a:rPr>
              <a:t>Nursing charges</a:t>
            </a:r>
          </a:p>
          <a:p>
            <a:pPr marL="400050" indent="-342900" defTabSz="914400">
              <a:lnSpc>
                <a:spcPct val="120000"/>
              </a:lnSpc>
              <a:spcAft>
                <a:spcPts val="600"/>
              </a:spcAft>
              <a:buClr>
                <a:schemeClr val="accent1"/>
              </a:buClr>
              <a:buSzPct val="100000"/>
              <a:buFont typeface="+mj-lt"/>
              <a:buAutoNum type="alphaLcParenR"/>
            </a:pPr>
            <a:r>
              <a:rPr lang="en-US" spc="-1" dirty="0">
                <a:uFill>
                  <a:solidFill>
                    <a:srgbClr val="FFFFFF"/>
                  </a:solidFill>
                </a:uFill>
              </a:rPr>
              <a:t>Surgeon fees, Operation theatre charges,  Anesthesia, Anesthetist and Oxygen </a:t>
            </a:r>
          </a:p>
          <a:p>
            <a:pPr marL="400050" indent="-342900" defTabSz="914400">
              <a:lnSpc>
                <a:spcPct val="120000"/>
              </a:lnSpc>
              <a:spcAft>
                <a:spcPts val="600"/>
              </a:spcAft>
              <a:buClr>
                <a:schemeClr val="accent1"/>
              </a:buClr>
              <a:buSzPct val="100000"/>
              <a:buFont typeface="+mj-lt"/>
              <a:buAutoNum type="alphaLcParenR"/>
            </a:pPr>
            <a:r>
              <a:rPr lang="en-US" spc="-1" dirty="0">
                <a:uFill>
                  <a:solidFill>
                    <a:srgbClr val="FFFFFF"/>
                  </a:solidFill>
                </a:uFill>
              </a:rPr>
              <a:t>Medicines cost associated with the treatment</a:t>
            </a:r>
          </a:p>
          <a:p>
            <a:pPr marL="400050" indent="-342900" defTabSz="914400">
              <a:lnSpc>
                <a:spcPct val="120000"/>
              </a:lnSpc>
              <a:spcAft>
                <a:spcPts val="600"/>
              </a:spcAft>
              <a:buClr>
                <a:schemeClr val="accent1"/>
              </a:buClr>
              <a:buSzPct val="100000"/>
              <a:buFont typeface="+mj-lt"/>
              <a:buAutoNum type="alphaLcParenR"/>
            </a:pPr>
            <a:r>
              <a:rPr lang="en-US" strike="noStrike" spc="-1" dirty="0">
                <a:uFill>
                  <a:solidFill>
                    <a:srgbClr val="FFFFFF"/>
                  </a:solidFill>
                </a:uFill>
              </a:rPr>
              <a:t>Cost of prosthetic devices implanted during any surgical procedure</a:t>
            </a:r>
          </a:p>
          <a:p>
            <a:pPr marL="400050" indent="-342900" defTabSz="914400">
              <a:lnSpc>
                <a:spcPct val="120000"/>
              </a:lnSpc>
              <a:spcAft>
                <a:spcPts val="600"/>
              </a:spcAft>
              <a:buClr>
                <a:schemeClr val="accent1"/>
              </a:buClr>
              <a:buSzPct val="100000"/>
              <a:buFont typeface="+mj-lt"/>
              <a:buAutoNum type="alphaLcParenR"/>
            </a:pPr>
            <a:endParaRPr lang="en-US" strike="noStrike" spc="-1" dirty="0">
              <a:uFill>
                <a:solidFill>
                  <a:srgbClr val="FFFFFF"/>
                </a:solidFill>
              </a:uFill>
            </a:endParaRPr>
          </a:p>
        </p:txBody>
      </p:sp>
      <p:sp>
        <p:nvSpPr>
          <p:cNvPr id="2" name="TextBox 1"/>
          <p:cNvSpPr txBox="1"/>
          <p:nvPr/>
        </p:nvSpPr>
        <p:spPr>
          <a:xfrm>
            <a:off x="144379" y="3428999"/>
            <a:ext cx="3705726" cy="1477328"/>
          </a:xfrm>
          <a:prstGeom prst="rect">
            <a:avLst/>
          </a:prstGeom>
          <a:noFill/>
        </p:spPr>
        <p:txBody>
          <a:bodyPr wrap="square" rtlCol="0">
            <a:spAutoFit/>
          </a:bodyPr>
          <a:lstStyle/>
          <a:p>
            <a:r>
              <a:rPr lang="en-US" b="1" dirty="0"/>
              <a:t>Note: Standard hospitalization refers to 24 hours admission with active line of treatment but is not applicable to Day Care Procedures</a:t>
            </a:r>
          </a:p>
        </p:txBody>
      </p:sp>
      <p:pic>
        <p:nvPicPr>
          <p:cNvPr id="6" name="Picture 2" descr="C:\Users\Sindhu\Desktop\logo.png"/>
          <p:cNvPicPr>
            <a:picLocks noChangeAspect="1" noChangeArrowheads="1"/>
          </p:cNvPicPr>
          <p:nvPr/>
        </p:nvPicPr>
        <p:blipFill>
          <a:blip r:embed="rId2" cstate="print"/>
          <a:srcRect/>
          <a:stretch>
            <a:fillRect/>
          </a:stretch>
        </p:blipFill>
        <p:spPr bwMode="auto">
          <a:xfrm>
            <a:off x="0" y="6100354"/>
            <a:ext cx="2534195" cy="75764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144379" y="1240076"/>
            <a:ext cx="3705726" cy="2610029"/>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rmAutofit/>
          </a:bodyPr>
          <a:lstStyle/>
          <a:p>
            <a:pPr defTabSz="914400">
              <a:lnSpc>
                <a:spcPct val="90000"/>
              </a:lnSpc>
              <a:spcBef>
                <a:spcPct val="0"/>
              </a:spcBef>
              <a:spcAft>
                <a:spcPts val="600"/>
              </a:spcAft>
            </a:pPr>
            <a:r>
              <a:rPr lang="en-US" sz="3200" b="0" i="0" strike="noStrike" kern="1200" cap="all" spc="-1" dirty="0">
                <a:solidFill>
                  <a:srgbClr val="FFFFFF"/>
                </a:solidFill>
                <a:effectLst/>
                <a:uFill>
                  <a:solidFill>
                    <a:srgbClr val="FFFFFF"/>
                  </a:solidFill>
                </a:uFill>
                <a:latin typeface="+mj-lt"/>
                <a:ea typeface="+mj-ea"/>
                <a:cs typeface="+mj-cs"/>
              </a:rPr>
              <a:t>Day care procedures</a:t>
            </a:r>
          </a:p>
        </p:txBody>
      </p:sp>
      <p:sp>
        <p:nvSpPr>
          <p:cNvPr id="140" name="CustomShape 2"/>
          <p:cNvSpPr/>
          <p:nvPr/>
        </p:nvSpPr>
        <p:spPr>
          <a:xfrm>
            <a:off x="4705594" y="678600"/>
            <a:ext cx="6034827" cy="5240934"/>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rmAutofit/>
          </a:bodyPr>
          <a:lstStyle/>
          <a:p>
            <a:pPr marL="285750" indent="-228600" defTabSz="914400">
              <a:lnSpc>
                <a:spcPct val="120000"/>
              </a:lnSpc>
              <a:spcAft>
                <a:spcPts val="600"/>
              </a:spcAft>
              <a:buClr>
                <a:schemeClr val="accent1"/>
              </a:buClr>
              <a:buSzPct val="100000"/>
              <a:buFont typeface="Arial" panose="020B0604020202020204" pitchFamily="34" charset="0"/>
              <a:buChar char="•"/>
            </a:pPr>
            <a:r>
              <a:rPr lang="en-US" strike="noStrike" spc="-1" dirty="0">
                <a:uFill>
                  <a:solidFill>
                    <a:srgbClr val="FFFFFF"/>
                  </a:solidFill>
                </a:uFill>
              </a:rPr>
              <a:t>Listed below are certain procedures under day care treatments</a:t>
            </a:r>
            <a:endParaRPr lang="en-US" spc="-1" dirty="0">
              <a:uFill>
                <a:solidFill>
                  <a:srgbClr val="FFFFFF"/>
                </a:solidFill>
              </a:uFill>
            </a:endParaRPr>
          </a:p>
          <a:p>
            <a:pPr marL="400050" indent="-342900" defTabSz="914400">
              <a:lnSpc>
                <a:spcPct val="120000"/>
              </a:lnSpc>
              <a:spcAft>
                <a:spcPts val="600"/>
              </a:spcAft>
              <a:buClr>
                <a:schemeClr val="accent1"/>
              </a:buClr>
              <a:buSzPct val="100000"/>
              <a:buFont typeface="+mj-lt"/>
              <a:buAutoNum type="alphaLcParenR"/>
            </a:pPr>
            <a:r>
              <a:rPr lang="en-US" spc="-1" dirty="0">
                <a:uFill>
                  <a:solidFill>
                    <a:srgbClr val="FFFFFF"/>
                  </a:solidFill>
                </a:uFill>
              </a:rPr>
              <a:t>Appendectomy</a:t>
            </a:r>
          </a:p>
          <a:p>
            <a:pPr marL="400050" indent="-342900" defTabSz="914400">
              <a:lnSpc>
                <a:spcPct val="120000"/>
              </a:lnSpc>
              <a:spcAft>
                <a:spcPts val="600"/>
              </a:spcAft>
              <a:buClr>
                <a:schemeClr val="accent1"/>
              </a:buClr>
              <a:buSzPct val="100000"/>
              <a:buFont typeface="+mj-lt"/>
              <a:buAutoNum type="alphaLcParenR"/>
            </a:pPr>
            <a:r>
              <a:rPr lang="en-US" spc="-1" dirty="0">
                <a:uFill>
                  <a:solidFill>
                    <a:srgbClr val="FFFFFF"/>
                  </a:solidFill>
                </a:uFill>
              </a:rPr>
              <a:t>Coronary Angiography</a:t>
            </a:r>
          </a:p>
          <a:p>
            <a:pPr marL="400050" indent="-342900" defTabSz="914400">
              <a:lnSpc>
                <a:spcPct val="120000"/>
              </a:lnSpc>
              <a:spcAft>
                <a:spcPts val="600"/>
              </a:spcAft>
              <a:buClr>
                <a:schemeClr val="accent1"/>
              </a:buClr>
              <a:buSzPct val="100000"/>
              <a:buFont typeface="+mj-lt"/>
              <a:buAutoNum type="alphaLcParenR"/>
            </a:pPr>
            <a:r>
              <a:rPr lang="en-US" spc="-1" dirty="0">
                <a:uFill>
                  <a:solidFill>
                    <a:srgbClr val="FFFFFF"/>
                  </a:solidFill>
                </a:uFill>
              </a:rPr>
              <a:t>Eye Cataract surgery</a:t>
            </a:r>
          </a:p>
          <a:p>
            <a:pPr marL="400050" indent="-342900" defTabSz="914400">
              <a:lnSpc>
                <a:spcPct val="120000"/>
              </a:lnSpc>
              <a:spcAft>
                <a:spcPts val="600"/>
              </a:spcAft>
              <a:buClr>
                <a:schemeClr val="accent1"/>
              </a:buClr>
              <a:buSzPct val="100000"/>
              <a:buFont typeface="+mj-lt"/>
              <a:buAutoNum type="alphaLcParenR"/>
            </a:pPr>
            <a:r>
              <a:rPr lang="en-US" spc="-1" dirty="0">
                <a:uFill>
                  <a:solidFill>
                    <a:srgbClr val="FFFFFF"/>
                  </a:solidFill>
                </a:uFill>
              </a:rPr>
              <a:t>Dialysis</a:t>
            </a:r>
          </a:p>
          <a:p>
            <a:pPr marL="400050" indent="-342900" defTabSz="914400">
              <a:lnSpc>
                <a:spcPct val="120000"/>
              </a:lnSpc>
              <a:spcAft>
                <a:spcPts val="600"/>
              </a:spcAft>
              <a:buClr>
                <a:schemeClr val="accent1"/>
              </a:buClr>
              <a:buSzPct val="100000"/>
              <a:buFont typeface="+mj-lt"/>
              <a:buAutoNum type="alphaLcParenR"/>
            </a:pPr>
            <a:r>
              <a:rPr lang="en-US" spc="-1" dirty="0">
                <a:uFill>
                  <a:solidFill>
                    <a:srgbClr val="FFFFFF"/>
                  </a:solidFill>
                </a:uFill>
              </a:rPr>
              <a:t>Hysterectomy</a:t>
            </a:r>
          </a:p>
          <a:p>
            <a:pPr marL="400050" indent="-342900" defTabSz="914400">
              <a:lnSpc>
                <a:spcPct val="120000"/>
              </a:lnSpc>
              <a:spcAft>
                <a:spcPts val="600"/>
              </a:spcAft>
              <a:buClr>
                <a:schemeClr val="accent1"/>
              </a:buClr>
              <a:buSzPct val="100000"/>
              <a:buFont typeface="+mj-lt"/>
              <a:buAutoNum type="alphaLcParenR"/>
            </a:pPr>
            <a:r>
              <a:rPr lang="en-US" spc="-1" dirty="0">
                <a:uFill>
                  <a:solidFill>
                    <a:srgbClr val="FFFFFF"/>
                  </a:solidFill>
                </a:uFill>
              </a:rPr>
              <a:t>Lithotripsy (Kidney stones removal)</a:t>
            </a:r>
          </a:p>
          <a:p>
            <a:pPr marL="400050" indent="-342900" defTabSz="914400">
              <a:lnSpc>
                <a:spcPct val="120000"/>
              </a:lnSpc>
              <a:spcAft>
                <a:spcPts val="600"/>
              </a:spcAft>
              <a:buClr>
                <a:schemeClr val="accent1"/>
              </a:buClr>
              <a:buSzPct val="100000"/>
              <a:buFont typeface="+mj-lt"/>
              <a:buAutoNum type="alphaLcParenR"/>
            </a:pPr>
            <a:r>
              <a:rPr lang="en-US" spc="-1" dirty="0">
                <a:uFill>
                  <a:solidFill>
                    <a:srgbClr val="FFFFFF"/>
                  </a:solidFill>
                </a:uFill>
              </a:rPr>
              <a:t>Radiation / Chemotherapy</a:t>
            </a:r>
          </a:p>
          <a:p>
            <a:pPr marL="400050" indent="-342900" defTabSz="914400">
              <a:lnSpc>
                <a:spcPct val="120000"/>
              </a:lnSpc>
              <a:spcAft>
                <a:spcPts val="600"/>
              </a:spcAft>
              <a:buClr>
                <a:schemeClr val="accent1"/>
              </a:buClr>
              <a:buSzPct val="100000"/>
              <a:buFont typeface="+mj-lt"/>
              <a:buAutoNum type="alphaLcParenR"/>
            </a:pPr>
            <a:r>
              <a:rPr lang="en-US" spc="-1" dirty="0">
                <a:uFill>
                  <a:solidFill>
                    <a:srgbClr val="FFFFFF"/>
                  </a:solidFill>
                </a:uFill>
              </a:rPr>
              <a:t>Tonsillectomy</a:t>
            </a:r>
          </a:p>
          <a:p>
            <a:pPr marL="400050" indent="-342900" defTabSz="914400">
              <a:lnSpc>
                <a:spcPct val="120000"/>
              </a:lnSpc>
              <a:spcAft>
                <a:spcPts val="600"/>
              </a:spcAft>
              <a:buClr>
                <a:schemeClr val="accent1"/>
              </a:buClr>
              <a:buSzPct val="100000"/>
              <a:buFont typeface="+mj-lt"/>
              <a:buAutoNum type="alphaLcParenR"/>
            </a:pPr>
            <a:r>
              <a:rPr lang="en-US" spc="-1" dirty="0">
                <a:uFill>
                  <a:solidFill>
                    <a:srgbClr val="FFFFFF"/>
                  </a:solidFill>
                </a:uFill>
              </a:rPr>
              <a:t>Piles / Fistula</a:t>
            </a:r>
          </a:p>
          <a:p>
            <a:pPr marL="400050" indent="-342900" defTabSz="914400">
              <a:lnSpc>
                <a:spcPct val="120000"/>
              </a:lnSpc>
              <a:spcAft>
                <a:spcPts val="600"/>
              </a:spcAft>
              <a:buClr>
                <a:schemeClr val="accent1"/>
              </a:buClr>
              <a:buSzPct val="100000"/>
              <a:buFont typeface="+mj-lt"/>
              <a:buAutoNum type="alphaLcParenR"/>
            </a:pPr>
            <a:r>
              <a:rPr lang="en-US" spc="-1" dirty="0">
                <a:uFill>
                  <a:solidFill>
                    <a:srgbClr val="FFFFFF"/>
                  </a:solidFill>
                </a:uFill>
              </a:rPr>
              <a:t>Sinusitis</a:t>
            </a:r>
          </a:p>
          <a:p>
            <a:pPr marL="400050" indent="-342900" defTabSz="914400">
              <a:lnSpc>
                <a:spcPct val="120000"/>
              </a:lnSpc>
              <a:spcAft>
                <a:spcPts val="600"/>
              </a:spcAft>
              <a:buClr>
                <a:schemeClr val="accent1"/>
              </a:buClr>
              <a:buSzPct val="100000"/>
              <a:buFont typeface="+mj-lt"/>
              <a:buAutoNum type="alphaLcParenR"/>
            </a:pPr>
            <a:r>
              <a:rPr lang="en-US" spc="-1" dirty="0">
                <a:uFill>
                  <a:solidFill>
                    <a:srgbClr val="FFFFFF"/>
                  </a:solidFill>
                </a:uFill>
              </a:rPr>
              <a:t>Dilation and Curettage (D &amp; C) of Cervix</a:t>
            </a:r>
          </a:p>
        </p:txBody>
      </p:sp>
      <p:sp>
        <p:nvSpPr>
          <p:cNvPr id="2" name="TextBox 1"/>
          <p:cNvSpPr txBox="1"/>
          <p:nvPr/>
        </p:nvSpPr>
        <p:spPr>
          <a:xfrm>
            <a:off x="-2" y="2875179"/>
            <a:ext cx="3705726" cy="1754326"/>
          </a:xfrm>
          <a:prstGeom prst="rect">
            <a:avLst/>
          </a:prstGeom>
          <a:noFill/>
        </p:spPr>
        <p:txBody>
          <a:bodyPr wrap="square" rtlCol="0">
            <a:spAutoFit/>
          </a:bodyPr>
          <a:lstStyle/>
          <a:p>
            <a:r>
              <a:rPr lang="en-US" b="1" dirty="0"/>
              <a:t>A day care procedure is a listed treatment or surgery wherein 24 hours admission clause is exempted and is performed under local or general anesthesia in hospital or day care center</a:t>
            </a:r>
          </a:p>
        </p:txBody>
      </p:sp>
      <p:pic>
        <p:nvPicPr>
          <p:cNvPr id="6" name="Picture 2" descr="C:\Users\Sindhu\Desktop\logo.png"/>
          <p:cNvPicPr>
            <a:picLocks noChangeAspect="1" noChangeArrowheads="1"/>
          </p:cNvPicPr>
          <p:nvPr/>
        </p:nvPicPr>
        <p:blipFill>
          <a:blip r:embed="rId2" cstate="print"/>
          <a:srcRect/>
          <a:stretch>
            <a:fillRect/>
          </a:stretch>
        </p:blipFill>
        <p:spPr bwMode="auto">
          <a:xfrm>
            <a:off x="0" y="6100354"/>
            <a:ext cx="2534195" cy="75764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330" y="166456"/>
            <a:ext cx="3504895" cy="369332"/>
          </a:xfrm>
          <a:prstGeom prst="rect">
            <a:avLst/>
          </a:prstGeom>
          <a:noFill/>
        </p:spPr>
        <p:txBody>
          <a:bodyPr wrap="square" rtlCol="0">
            <a:spAutoFit/>
          </a:bodyPr>
          <a:lstStyle/>
          <a:p>
            <a:r>
              <a:rPr lang="en-US" b="1" dirty="0"/>
              <a:t>Definition of Waiting Periods</a:t>
            </a:r>
          </a:p>
        </p:txBody>
      </p:sp>
      <p:sp>
        <p:nvSpPr>
          <p:cNvPr id="3" name="TextBox 2"/>
          <p:cNvSpPr txBox="1"/>
          <p:nvPr/>
        </p:nvSpPr>
        <p:spPr>
          <a:xfrm>
            <a:off x="490330" y="581868"/>
            <a:ext cx="6612835" cy="646331"/>
          </a:xfrm>
          <a:prstGeom prst="rect">
            <a:avLst/>
          </a:prstGeom>
          <a:noFill/>
        </p:spPr>
        <p:txBody>
          <a:bodyPr wrap="square" rtlCol="0">
            <a:spAutoFit/>
          </a:bodyPr>
          <a:lstStyle/>
          <a:p>
            <a:r>
              <a:rPr lang="en-US" dirty="0">
                <a:highlight>
                  <a:srgbClr val="FFFF00"/>
                </a:highlight>
              </a:rPr>
              <a:t>30 Days waiting period:</a:t>
            </a:r>
            <a:r>
              <a:rPr lang="en-US" dirty="0"/>
              <a:t>  Any admission during first 30 days from policy inception will not covered except for accidental admissions</a:t>
            </a:r>
          </a:p>
        </p:txBody>
      </p:sp>
      <p:sp>
        <p:nvSpPr>
          <p:cNvPr id="4" name="TextBox 3"/>
          <p:cNvSpPr txBox="1"/>
          <p:nvPr/>
        </p:nvSpPr>
        <p:spPr>
          <a:xfrm>
            <a:off x="430695" y="1503256"/>
            <a:ext cx="6228522" cy="2862322"/>
          </a:xfrm>
          <a:prstGeom prst="rect">
            <a:avLst/>
          </a:prstGeom>
          <a:noFill/>
        </p:spPr>
        <p:txBody>
          <a:bodyPr wrap="square" rtlCol="0">
            <a:spAutoFit/>
          </a:bodyPr>
          <a:lstStyle/>
          <a:p>
            <a:r>
              <a:rPr lang="en-US" dirty="0">
                <a:highlight>
                  <a:srgbClr val="FFFF00"/>
                </a:highlight>
              </a:rPr>
              <a:t>2 Years waiting period:</a:t>
            </a:r>
            <a:r>
              <a:rPr lang="en-US" dirty="0"/>
              <a:t> Ailments specified here under are not covered during 2 years of policy period.</a:t>
            </a:r>
          </a:p>
          <a:p>
            <a:pPr marL="342900" indent="-342900">
              <a:buFont typeface="+mj-lt"/>
              <a:buAutoNum type="arabicPeriod"/>
            </a:pPr>
            <a:r>
              <a:rPr lang="en-US" dirty="0"/>
              <a:t>Benign Ear, Nose, Throat disorders</a:t>
            </a:r>
          </a:p>
          <a:p>
            <a:pPr marL="342900" indent="-342900">
              <a:buFont typeface="+mj-lt"/>
              <a:buAutoNum type="arabicPeriod"/>
            </a:pPr>
            <a:r>
              <a:rPr lang="en-US" dirty="0"/>
              <a:t>Cataract and age related eye ailments</a:t>
            </a:r>
          </a:p>
          <a:p>
            <a:pPr marL="342900" indent="-342900">
              <a:buFont typeface="+mj-lt"/>
              <a:buAutoNum type="arabicPeriod"/>
            </a:pPr>
            <a:r>
              <a:rPr lang="en-US" dirty="0"/>
              <a:t>Hernia of all types</a:t>
            </a:r>
          </a:p>
          <a:p>
            <a:pPr marL="342900" indent="-342900">
              <a:buFont typeface="+mj-lt"/>
              <a:buAutoNum type="arabicPeriod"/>
            </a:pPr>
            <a:r>
              <a:rPr lang="en-US" dirty="0"/>
              <a:t>Hydrocele</a:t>
            </a:r>
          </a:p>
          <a:p>
            <a:pPr marL="342900" indent="-342900">
              <a:buFont typeface="+mj-lt"/>
              <a:buAutoNum type="arabicPeriod"/>
            </a:pPr>
            <a:r>
              <a:rPr lang="en-US" dirty="0"/>
              <a:t>Piles, Fissure, Fistula in Anus</a:t>
            </a:r>
          </a:p>
          <a:p>
            <a:pPr marL="342900" indent="-342900">
              <a:buFont typeface="+mj-lt"/>
              <a:buAutoNum type="arabicPeriod"/>
            </a:pPr>
            <a:r>
              <a:rPr lang="en-US" dirty="0"/>
              <a:t>Stones in Gall Bladder</a:t>
            </a:r>
          </a:p>
          <a:p>
            <a:pPr marL="342900" indent="-342900">
              <a:buFont typeface="+mj-lt"/>
              <a:buAutoNum type="arabicPeriod"/>
            </a:pPr>
            <a:r>
              <a:rPr lang="en-US" dirty="0"/>
              <a:t>Stones in Urinary Systems</a:t>
            </a:r>
          </a:p>
          <a:p>
            <a:pPr marL="342900" indent="-342900">
              <a:buFont typeface="+mj-lt"/>
              <a:buAutoNum type="arabicPeriod"/>
            </a:pPr>
            <a:r>
              <a:rPr lang="en-US" dirty="0"/>
              <a:t>Varicose veins and Varicose ulcers</a:t>
            </a:r>
          </a:p>
        </p:txBody>
      </p:sp>
      <p:sp>
        <p:nvSpPr>
          <p:cNvPr id="5" name="TextBox 4"/>
          <p:cNvSpPr txBox="1"/>
          <p:nvPr/>
        </p:nvSpPr>
        <p:spPr>
          <a:xfrm>
            <a:off x="490330" y="4492487"/>
            <a:ext cx="6327914" cy="1200329"/>
          </a:xfrm>
          <a:prstGeom prst="rect">
            <a:avLst/>
          </a:prstGeom>
          <a:noFill/>
        </p:spPr>
        <p:txBody>
          <a:bodyPr wrap="square" rtlCol="0">
            <a:spAutoFit/>
          </a:bodyPr>
          <a:lstStyle/>
          <a:p>
            <a:r>
              <a:rPr lang="en-US" dirty="0">
                <a:highlight>
                  <a:srgbClr val="FFFF00"/>
                </a:highlight>
              </a:rPr>
              <a:t>4 Years waiting period:</a:t>
            </a:r>
            <a:r>
              <a:rPr lang="en-US" dirty="0"/>
              <a:t> Ailments specified here under are not covered during 2 years of policy period.</a:t>
            </a:r>
          </a:p>
          <a:p>
            <a:pPr marL="342900" indent="-342900">
              <a:buFont typeface="+mj-lt"/>
              <a:buAutoNum type="arabicPeriod"/>
            </a:pPr>
            <a:r>
              <a:rPr lang="en-US" dirty="0"/>
              <a:t>Age related Osteoarthritis and Osteoporosis</a:t>
            </a:r>
          </a:p>
          <a:p>
            <a:pPr marL="342900" indent="-342900">
              <a:buFont typeface="+mj-lt"/>
              <a:buAutoNum type="arabicPeriod"/>
            </a:pPr>
            <a:r>
              <a:rPr lang="en-US" dirty="0"/>
              <a:t>Joint replacements due to degenerative conditions</a:t>
            </a:r>
          </a:p>
        </p:txBody>
      </p:sp>
      <p:pic>
        <p:nvPicPr>
          <p:cNvPr id="8" name="Picture 2" descr="C:\Users\Sindhu\Desktop\logo.png"/>
          <p:cNvPicPr>
            <a:picLocks noChangeAspect="1" noChangeArrowheads="1"/>
          </p:cNvPicPr>
          <p:nvPr/>
        </p:nvPicPr>
        <p:blipFill>
          <a:blip r:embed="rId2" cstate="print"/>
          <a:srcRect/>
          <a:stretch>
            <a:fillRect/>
          </a:stretch>
        </p:blipFill>
        <p:spPr bwMode="auto">
          <a:xfrm>
            <a:off x="0" y="6100354"/>
            <a:ext cx="2534195" cy="75764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Oval 2"/>
          <p:cNvSpPr/>
          <p:nvPr/>
        </p:nvSpPr>
        <p:spPr>
          <a:xfrm>
            <a:off x="3868615" y="196948"/>
            <a:ext cx="3770142" cy="9910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CO-PAYMENT</a:t>
            </a:r>
          </a:p>
        </p:txBody>
      </p:sp>
      <p:sp>
        <p:nvSpPr>
          <p:cNvPr id="1028" name="Rectangle 70"/>
          <p:cNvSpPr>
            <a:spLocks noGrp="1" noRot="1" noChangeAspect="1" noMove="1" noResize="1" noEditPoints="1" noAdjustHandles="1" noChangeArrowheads="1" noChangeShapeType="1" noTextEdit="1"/>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29" name="Picture 72"/>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38" b="-1538"/>
          <a:stretch>
            <a:fillRect/>
          </a:stretch>
        </p:blipFill>
        <p:spPr bwMode="black">
          <a:xfrm>
            <a:off x="0" y="6126480"/>
            <a:ext cx="12192000" cy="742950"/>
          </a:xfrm>
          <a:prstGeom prst="rect">
            <a:avLst/>
          </a:prstGeom>
        </p:spPr>
      </p:pic>
      <p:cxnSp>
        <p:nvCxnSpPr>
          <p:cNvPr id="1030" name="Straight Connector 74"/>
          <p:cNvCxnSpPr>
            <a:cxnSpLocks noGrp="1" noRot="1" noChangeAspect="1" noMove="1" noResize="1" noEditPoints="1" noAdjustHandles="1" noChangeArrowheads="1" noChangeShapeType="1"/>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31" name="Straight Connector 76"/>
          <p:cNvCxnSpPr>
            <a:cxnSpLocks noGrp="1" noRot="1" noChangeAspect="1" noMove="1" noResize="1" noEditPoints="1" noAdjustHandles="1" noChangeArrowheads="1" noChangeShapeType="1"/>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026" name="Picture 2" descr="Health Insurance - Articles - Page 14 - Coverfox.com"/>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51579" y="2449091"/>
            <a:ext cx="4960443" cy="28936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p:cNvSpPr/>
          <p:nvPr/>
        </p:nvSpPr>
        <p:spPr>
          <a:xfrm>
            <a:off x="6714309" y="2015734"/>
            <a:ext cx="4376057" cy="3450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sz="2200" dirty="0">
                <a:solidFill>
                  <a:schemeClr val="tx1"/>
                </a:solidFill>
              </a:rPr>
              <a:t>A co-payment is a fixed portion of amount on the total eligible amount to be paid by the member to the hospital / service provider as per policy.</a:t>
            </a:r>
          </a:p>
          <a:p>
            <a:pPr indent="-228600" defTabSz="914400">
              <a:lnSpc>
                <a:spcPct val="120000"/>
              </a:lnSpc>
              <a:spcAft>
                <a:spcPts val="600"/>
              </a:spcAft>
              <a:buClr>
                <a:schemeClr val="accent1"/>
              </a:buClr>
              <a:buSzPct val="100000"/>
              <a:buFont typeface="Arial" panose="020B0604020202020204" pitchFamily="34" charset="0"/>
              <a:buChar char="•"/>
            </a:pPr>
            <a:endParaRPr lang="en-US" sz="2000" dirty="0">
              <a:solidFill>
                <a:schemeClr val="tx1"/>
              </a:solidFill>
            </a:endParaRPr>
          </a:p>
          <a:p>
            <a:pPr indent="-228600" defTabSz="914400">
              <a:lnSpc>
                <a:spcPct val="120000"/>
              </a:lnSpc>
              <a:spcAft>
                <a:spcPts val="600"/>
              </a:spcAft>
              <a:buClr>
                <a:schemeClr val="accent1"/>
              </a:buClr>
              <a:buSzPct val="100000"/>
              <a:buFont typeface="Arial" panose="020B0604020202020204" pitchFamily="34" charset="0"/>
              <a:buChar char="•"/>
            </a:pPr>
            <a:r>
              <a:rPr lang="en-US" sz="2400" dirty="0">
                <a:solidFill>
                  <a:schemeClr val="bg1"/>
                </a:solidFill>
              </a:rPr>
              <a:t>No co-pay is applicable </a:t>
            </a:r>
          </a:p>
        </p:txBody>
      </p:sp>
      <p:pic>
        <p:nvPicPr>
          <p:cNvPr id="10" name="Picture 2" descr="C:\Users\Sindhu\Desktop\logo.png"/>
          <p:cNvPicPr>
            <a:picLocks noChangeAspect="1" noChangeArrowheads="1"/>
          </p:cNvPicPr>
          <p:nvPr/>
        </p:nvPicPr>
        <p:blipFill>
          <a:blip r:embed="rId4" cstate="print"/>
          <a:srcRect/>
          <a:stretch>
            <a:fillRect/>
          </a:stretch>
        </p:blipFill>
        <p:spPr bwMode="auto">
          <a:xfrm>
            <a:off x="0" y="6100354"/>
            <a:ext cx="2534195" cy="75764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2"/>
          <p:cNvPicPr/>
          <p:nvPr/>
        </p:nvPicPr>
        <p:blipFill rotWithShape="1">
          <a:blip r:embed="rId2" cstate="print">
            <a:alphaModFix amt="50000"/>
            <a:duotone>
              <a:schemeClr val="bg2">
                <a:shade val="45000"/>
                <a:satMod val="135000"/>
              </a:schemeClr>
              <a:prstClr val="white"/>
            </a:duotone>
          </a:blip>
          <a:srcRect l="2"/>
          <a:stretch>
            <a:fillRect/>
          </a:stretch>
        </p:blipFill>
        <p:spPr>
          <a:xfrm>
            <a:off x="-365455" y="0"/>
            <a:ext cx="12191695" cy="6857990"/>
          </a:xfrm>
          <a:prstGeom prst="rect">
            <a:avLst/>
          </a:prstGeom>
        </p:spPr>
      </p:pic>
      <p:sp>
        <p:nvSpPr>
          <p:cNvPr id="146" name="CustomShape 1"/>
          <p:cNvSpPr/>
          <p:nvPr/>
        </p:nvSpPr>
        <p:spPr>
          <a:xfrm>
            <a:off x="1451579" y="804519"/>
            <a:ext cx="9603275" cy="1049235"/>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rmAutofit/>
          </a:bodyPr>
          <a:lstStyle/>
          <a:p>
            <a:pPr defTabSz="914400">
              <a:lnSpc>
                <a:spcPct val="90000"/>
              </a:lnSpc>
              <a:spcBef>
                <a:spcPct val="0"/>
              </a:spcBef>
              <a:spcAft>
                <a:spcPts val="600"/>
              </a:spcAft>
            </a:pPr>
            <a:r>
              <a:rPr lang="en-US" sz="3600" strike="noStrike" cap="all" spc="-1" dirty="0">
                <a:uFill>
                  <a:solidFill>
                    <a:srgbClr val="FFFFFF"/>
                  </a:solidFill>
                </a:uFill>
                <a:latin typeface="+mj-lt"/>
                <a:ea typeface="+mj-ea"/>
                <a:cs typeface="+mj-cs"/>
              </a:rPr>
              <a:t>ROOM RENT ELIGIBILITY</a:t>
            </a:r>
            <a:endParaRPr lang="en-US" sz="3200" strike="noStrike" cap="all" spc="-1" dirty="0">
              <a:uFill>
                <a:solidFill>
                  <a:srgbClr val="FFFFFF"/>
                </a:solidFill>
              </a:uFill>
              <a:latin typeface="+mj-lt"/>
              <a:ea typeface="+mj-ea"/>
              <a:cs typeface="+mj-cs"/>
            </a:endParaRPr>
          </a:p>
        </p:txBody>
      </p:sp>
      <p:sp>
        <p:nvSpPr>
          <p:cNvPr id="147" name="CustomShape 2"/>
          <p:cNvSpPr/>
          <p:nvPr/>
        </p:nvSpPr>
        <p:spPr>
          <a:xfrm>
            <a:off x="1451579" y="2015732"/>
            <a:ext cx="9603275" cy="345061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rmAutofit/>
          </a:bodyPr>
          <a:lstStyle/>
          <a:p>
            <a:pPr marL="285750" indent="-228600" defTabSz="914400">
              <a:lnSpc>
                <a:spcPct val="120000"/>
              </a:lnSpc>
              <a:spcAft>
                <a:spcPts val="600"/>
              </a:spcAft>
              <a:buClr>
                <a:schemeClr val="accent1"/>
              </a:buClr>
              <a:buSzPct val="100000"/>
              <a:buFont typeface="Arial" panose="020B0604020202020204" pitchFamily="34" charset="0"/>
              <a:buChar char="•"/>
            </a:pPr>
            <a:r>
              <a:rPr lang="en-US" sz="2000" strike="noStrike" spc="-1" dirty="0">
                <a:uFill>
                  <a:solidFill>
                    <a:srgbClr val="FFFFFF"/>
                  </a:solidFill>
                </a:uFill>
              </a:rPr>
              <a:t>Room rent eligibility:</a:t>
            </a:r>
            <a:r>
              <a:rPr lang="en-US" sz="2000" spc="-1" dirty="0">
                <a:uFill>
                  <a:solidFill>
                    <a:srgbClr val="FFFFFF"/>
                  </a:solidFill>
                </a:uFill>
              </a:rPr>
              <a:t> General ward for normal ( Room Rent Including Nursing and DMO charges)</a:t>
            </a:r>
            <a:endParaRPr lang="en-US" sz="2000" strike="noStrike" spc="-1" dirty="0">
              <a:uFill>
                <a:solidFill>
                  <a:srgbClr val="FFFFFF"/>
                </a:solidFill>
              </a:uFill>
            </a:endParaRPr>
          </a:p>
          <a:p>
            <a:pPr marL="285750" indent="-228600" defTabSz="914400">
              <a:lnSpc>
                <a:spcPct val="120000"/>
              </a:lnSpc>
              <a:spcAft>
                <a:spcPts val="600"/>
              </a:spcAft>
              <a:buClr>
                <a:schemeClr val="accent1"/>
              </a:buClr>
              <a:buSzPct val="100000"/>
              <a:buFont typeface="Arial" panose="020B0604020202020204" pitchFamily="34" charset="0"/>
              <a:buChar char="•"/>
            </a:pPr>
            <a:r>
              <a:rPr lang="en-US" sz="2000" spc="-1" dirty="0">
                <a:uFill>
                  <a:solidFill>
                    <a:srgbClr val="FFFFFF"/>
                  </a:solidFill>
                </a:uFill>
              </a:rPr>
              <a:t>ICU expenses will be paid up to actuals</a:t>
            </a:r>
            <a:endParaRPr lang="en-US" sz="2000" strike="noStrike" spc="-1" dirty="0">
              <a:uFill>
                <a:solidFill>
                  <a:srgbClr val="FFFFFF"/>
                </a:solidFill>
              </a:uFill>
            </a:endParaRPr>
          </a:p>
          <a:p>
            <a:pPr marL="57150" indent="-228600" defTabSz="914400">
              <a:lnSpc>
                <a:spcPct val="120000"/>
              </a:lnSpc>
              <a:spcAft>
                <a:spcPts val="600"/>
              </a:spcAft>
              <a:buClr>
                <a:schemeClr val="accent1"/>
              </a:buClr>
              <a:buSzPct val="100000"/>
              <a:buFont typeface="Arial" panose="020B0604020202020204" pitchFamily="34" charset="0"/>
              <a:buChar char="•"/>
            </a:pPr>
            <a:r>
              <a:rPr lang="en-US" b="1" strike="noStrike" spc="-1" dirty="0">
                <a:highlight>
                  <a:srgbClr val="FFFF00"/>
                </a:highlight>
                <a:uFill>
                  <a:solidFill>
                    <a:srgbClr val="FFFFFF"/>
                  </a:solidFill>
                </a:uFill>
              </a:rPr>
              <a:t>Note:</a:t>
            </a:r>
            <a:r>
              <a:rPr lang="en-US" strike="noStrike" spc="-1" dirty="0">
                <a:uFill>
                  <a:solidFill>
                    <a:srgbClr val="FFFFFF"/>
                  </a:solidFill>
                </a:uFill>
              </a:rPr>
              <a:t> Proportionate deductions are applicable if an employee is opting for any room higher than his / her eligibility.</a:t>
            </a:r>
          </a:p>
        </p:txBody>
      </p:sp>
      <p:pic>
        <p:nvPicPr>
          <p:cNvPr id="6" name="Picture 2" descr="C:\Users\Sindhu\Desktop\logo.png"/>
          <p:cNvPicPr>
            <a:picLocks noChangeAspect="1" noChangeArrowheads="1"/>
          </p:cNvPicPr>
          <p:nvPr/>
        </p:nvPicPr>
        <p:blipFill>
          <a:blip r:embed="rId3" cstate="print"/>
          <a:srcRect/>
          <a:stretch>
            <a:fillRect/>
          </a:stretch>
        </p:blipFill>
        <p:spPr bwMode="auto">
          <a:xfrm>
            <a:off x="0" y="6100354"/>
            <a:ext cx="2534195" cy="757646"/>
          </a:xfrm>
          <a:prstGeom prst="rect">
            <a:avLst/>
          </a:prstGeom>
          <a:noFill/>
        </p:spPr>
      </p:pic>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1828</Words>
  <Application>Microsoft Office PowerPoint</Application>
  <PresentationFormat>Widescreen</PresentationFormat>
  <Paragraphs>271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Corbel</vt:lpstr>
      <vt:lpstr>Gill Sans MT</vt:lpstr>
      <vt:lpstr>Wingdings</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Syed Anwar</dc:creator>
  <cp:lastModifiedBy>admin</cp:lastModifiedBy>
  <cp:revision>43</cp:revision>
  <dcterms:created xsi:type="dcterms:W3CDTF">2021-02-03T06:11:00Z</dcterms:created>
  <dcterms:modified xsi:type="dcterms:W3CDTF">2026-03-11T06:14:08Z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1033-11.2.0.9984</vt:lpwstr>
  </property>
</Properties>
</file>